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1" r:id="rId3"/>
  </p:sldMasterIdLst>
  <p:notesMasterIdLst>
    <p:notesMasterId r:id="rId29"/>
  </p:notesMasterIdLst>
  <p:sldIdLst>
    <p:sldId id="258" r:id="rId4"/>
    <p:sldId id="347" r:id="rId5"/>
    <p:sldId id="348" r:id="rId6"/>
    <p:sldId id="349" r:id="rId7"/>
    <p:sldId id="350" r:id="rId8"/>
    <p:sldId id="351" r:id="rId9"/>
    <p:sldId id="352" r:id="rId10"/>
    <p:sldId id="382" r:id="rId11"/>
    <p:sldId id="380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4" r:id="rId21"/>
    <p:sldId id="365" r:id="rId22"/>
    <p:sldId id="366" r:id="rId23"/>
    <p:sldId id="367" r:id="rId24"/>
    <p:sldId id="368" r:id="rId25"/>
    <p:sldId id="372" r:id="rId26"/>
    <p:sldId id="376" r:id="rId27"/>
    <p:sldId id="37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349"/>
    <a:srgbClr val="8996A0"/>
    <a:srgbClr val="4E84C4"/>
    <a:srgbClr val="A51C30"/>
    <a:srgbClr val="C4961A"/>
    <a:srgbClr val="52854C"/>
    <a:srgbClr val="293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39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0"/>
          <a:lstStyle/>
          <a:p>
            <a:pPr>
              <a:defRPr sz="1800" b="0" i="0" u="none" strike="noStrike" baseline="0">
                <a:solidFill>
                  <a:schemeClr val="tx2"/>
                </a:solidFill>
                <a:latin typeface="+mn-lt"/>
                <a:ea typeface="Verdana"/>
                <a:cs typeface="Verdana"/>
              </a:defRPr>
            </a:pPr>
            <a:r>
              <a:rPr lang="en-US" sz="2000" b="1" dirty="0" smtClean="0">
                <a:solidFill>
                  <a:srgbClr val="293349"/>
                </a:solidFill>
                <a:latin typeface="+mn-lt"/>
              </a:rPr>
              <a:t>Full </a:t>
            </a:r>
            <a:r>
              <a:rPr lang="en-US" sz="2000" b="1" dirty="0">
                <a:solidFill>
                  <a:srgbClr val="293349"/>
                </a:solidFill>
                <a:latin typeface="+mn-lt"/>
              </a:rPr>
              <a:t>Time Faculty</a:t>
            </a:r>
          </a:p>
        </c:rich>
      </c:tx>
      <c:layout>
        <c:manualLayout>
          <c:xMode val="edge"/>
          <c:yMode val="edge"/>
          <c:x val="4.0082796568796521E-2"/>
          <c:y val="0.48852651055210411"/>
        </c:manualLayout>
      </c:layout>
      <c:overlay val="0"/>
      <c:spPr>
        <a:noFill/>
        <a:ln w="2382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8156688893735471"/>
          <c:y val="0.17504395719136934"/>
          <c:w val="0.42856147023313274"/>
          <c:h val="0.8006752295705796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915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0070C0"/>
              </a:solidFill>
              <a:ln w="11915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 w="11915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tx2"/>
              </a:solidFill>
              <a:ln w="11915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accent2"/>
              </a:solidFill>
              <a:ln w="11915">
                <a:solidFill>
                  <a:schemeClr val="tx1"/>
                </a:solidFill>
                <a:prstDash val="solid"/>
              </a:ln>
            </c:spPr>
          </c:dPt>
          <c:dLbls>
            <c:numFmt formatCode="\(0%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Instructor/Lecturer</c:v>
                </c:pt>
                <c:pt idx="1">
                  <c:v>Assistant Professor</c:v>
                </c:pt>
                <c:pt idx="2">
                  <c:v>Associate Professor</c:v>
                </c:pt>
                <c:pt idx="3">
                  <c:v>Professor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4438</c:v>
                </c:pt>
                <c:pt idx="1">
                  <c:v>2491</c:v>
                </c:pt>
                <c:pt idx="2">
                  <c:v>1441</c:v>
                </c:pt>
                <c:pt idx="3">
                  <c:v>1182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eparator> </c:separator>
          <c:showLeaderLines val="1"/>
        </c:dLbls>
        <c:firstSliceAng val="0"/>
      </c:pieChart>
      <c:spPr>
        <a:noFill/>
        <a:ln w="23829">
          <a:noFill/>
        </a:ln>
      </c:spPr>
    </c:plotArea>
    <c:legend>
      <c:legendPos val="r"/>
      <c:layout>
        <c:manualLayout>
          <c:xMode val="edge"/>
          <c:yMode val="edge"/>
          <c:x val="0.76155131305712898"/>
          <c:y val="0.4074292013460199"/>
          <c:w val="0.22921081277411301"/>
          <c:h val="0.29150022049375651"/>
        </c:manualLayout>
      </c:layout>
      <c:overlay val="0"/>
      <c:txPr>
        <a:bodyPr/>
        <a:lstStyle/>
        <a:p>
          <a:pPr>
            <a:defRPr sz="1600" b="0">
              <a:latin typeface="Calibri Light" panose="020F030202020403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900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Areas of Excellence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cat>
            <c:strRef>
              <c:f>Sheet1!$A$2:$A$4</c:f>
              <c:strCache>
                <c:ptCount val="3"/>
                <c:pt idx="0">
                  <c:v>Investigation</c:v>
                </c:pt>
                <c:pt idx="1">
                  <c:v>Clinical Expertise &amp; Innovation</c:v>
                </c:pt>
                <c:pt idx="2">
                  <c:v>Teaching &amp; Educational Leadership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220</c:v>
                </c:pt>
                <c:pt idx="1">
                  <c:v>247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D07BC-E045-4973-9D28-D78FCD320FA1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E621DE-D0C3-4A8A-A671-CB9781160B56}">
      <dgm:prSet phldrT="[Text]"/>
      <dgm:spPr>
        <a:solidFill>
          <a:srgbClr val="A51C30"/>
        </a:solidFill>
        <a:ln>
          <a:noFill/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Areas of Excellence</a:t>
          </a:r>
        </a:p>
      </dgm:t>
    </dgm:pt>
    <dgm:pt modelId="{51818364-B417-44FC-8718-5CE121F71FE4}" type="parTrans" cxnId="{A9AF5E15-FE06-4638-AC28-07EAF70BA65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88A602-2C4C-4ECA-B3C1-14C97109CEC6}" type="sibTrans" cxnId="{A9AF5E15-FE06-4638-AC28-07EAF70BA65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F6EA59-42D3-4107-B030-FDA4E4EC7229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Clinical Expertise and Innovation</a:t>
          </a:r>
        </a:p>
      </dgm:t>
    </dgm:pt>
    <dgm:pt modelId="{BDCCEE57-40E5-4894-BC88-59141FA15A8B}" type="parTrans" cxnId="{6A0BF84F-7625-4543-8450-E7B7EA8E2BA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D20D84-8629-4E9B-96EB-B0CCD7CDFE1E}" type="sibTrans" cxnId="{6A0BF84F-7625-4543-8450-E7B7EA8E2BA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DB1C58-B2CE-4E83-9BC4-9222AE96558A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Teaching and Educational Leadership</a:t>
          </a:r>
        </a:p>
      </dgm:t>
    </dgm:pt>
    <dgm:pt modelId="{A2EA2CD4-50C9-4FDA-8377-E7BAB2C8F88D}" type="parTrans" cxnId="{260AE162-6722-442B-8974-46A513E9A5C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97FF94-2AF5-4C8A-B707-B7E9F97DA6E8}" type="sibTrans" cxnId="{260AE162-6722-442B-8974-46A513E9A5C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DCEED6-5177-401F-9AD9-170B086D6709}">
      <dgm:prSet phldrT="[Text]"/>
      <dgm:spPr>
        <a:solidFill>
          <a:srgbClr val="A51C30"/>
        </a:solidFill>
        <a:ln>
          <a:noFill/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Evaluation for Teaching and Education</a:t>
          </a:r>
        </a:p>
      </dgm:t>
    </dgm:pt>
    <dgm:pt modelId="{3E048460-3F2C-4FD0-BADF-4EF81DBF04A3}" type="parTrans" cxnId="{070B22AE-98D9-4953-9CC8-2CC9885DEE7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BBE8D8-178A-4802-8354-178960B304EC}" type="sibTrans" cxnId="{070B22AE-98D9-4953-9CC8-2CC9885DEE7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ED96AF-3EB8-4229-B7A0-1BE8BA36AFAE}">
      <dgm:prSet/>
      <dgm:spPr>
        <a:solidFill>
          <a:srgbClr val="A51C30"/>
        </a:solidFill>
        <a:ln>
          <a:noFill/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May identify other significant supporting activities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0F691-74B5-444A-BA76-C416C1AC4DC6}" type="parTrans" cxnId="{77F406E8-A04E-40F2-84CE-A9DB18D8FC9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593D1A-00BC-4240-BB8A-9BDFCCF805BD}" type="sibTrans" cxnId="{77F406E8-A04E-40F2-84CE-A9DB18D8FC9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4AE541-7B9C-46E2-88D6-2F6E367EFAFA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Investigation</a:t>
          </a:r>
        </a:p>
      </dgm:t>
    </dgm:pt>
    <dgm:pt modelId="{AD695CED-7D11-4B4F-BD57-81124F63B1B0}" type="parTrans" cxnId="{55AAD49E-6BF4-46CC-903A-0C225726DE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7C1018-0DC0-4DC3-9DEF-5FCA512508A8}" type="sibTrans" cxnId="{55AAD49E-6BF4-46CC-903A-0C225726DE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CFAFC3-018F-4898-BF6A-8D0B8810859C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ALL candidates will be evaluated for teaching and educational contributions</a:t>
          </a:r>
        </a:p>
      </dgm:t>
    </dgm:pt>
    <dgm:pt modelId="{5369A873-5253-42B8-80A7-0EBE62144B30}" type="parTrans" cxnId="{FCAC0A6C-EE12-43E9-B729-C7CD8B8C027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20FFF-EB4A-45C0-B312-D416F253D26C}" type="sibTrans" cxnId="{FCAC0A6C-EE12-43E9-B729-C7CD8B8C027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7727C4-0574-4840-BCAD-91AD28507951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Administration and 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Institutional 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Service</a:t>
          </a:r>
        </a:p>
      </dgm:t>
    </dgm:pt>
    <dgm:pt modelId="{4F11AEAC-E99E-40D6-AF3A-75CA065C1D25}" type="parTrans" cxnId="{B6C2C4C5-036C-49DB-93D6-D2891904A2F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DB7C6E-D590-49D9-969C-68B70B20191D}" type="sibTrans" cxnId="{B6C2C4C5-036C-49DB-93D6-D2891904A2F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800AA-FBB7-47A3-8F7C-4AFA9015C2AD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Clinical Expertise</a:t>
          </a:r>
        </a:p>
      </dgm:t>
    </dgm:pt>
    <dgm:pt modelId="{6E256DAA-0700-42C5-AA52-C96B7F1EEC0D}" type="parTrans" cxnId="{376718AD-8D34-4094-A680-23200960C30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C347C7-1CB8-436B-AAB2-D3C4B078D0F5}" type="sibTrans" cxnId="{376718AD-8D34-4094-A680-23200960C30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DBC842-CDF6-4BD6-9524-E3F65C0DA371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Education of Patients and Service to the Community</a:t>
          </a:r>
        </a:p>
      </dgm:t>
    </dgm:pt>
    <dgm:pt modelId="{D59C26F1-C8A3-42BA-8D29-92A84D39F3EB}" type="parTrans" cxnId="{3621263E-8FAC-44CC-9A09-DB78083BA8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2ACE5-02D4-4767-8A6C-C6CB69A51E2A}" type="sibTrans" cxnId="{3621263E-8FAC-44CC-9A09-DB78083BA8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FE0D2D-E630-4D53-839E-58A2894DEC04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Investigation</a:t>
          </a:r>
        </a:p>
      </dgm:t>
    </dgm:pt>
    <dgm:pt modelId="{B35D351D-4E38-4C2F-995D-50CF69FB0DE0}" type="parTrans" cxnId="{D30B982F-504C-4B91-88DE-D47BC8330E4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58ABBA-EF98-4FDD-AEF0-7592302B189E}" type="sibTrans" cxnId="{D30B982F-504C-4B91-88DE-D47BC8330E4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74468F-80ED-4397-8AD8-4A0AE8BE58AC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Special Merit in Education</a:t>
          </a:r>
        </a:p>
      </dgm:t>
    </dgm:pt>
    <dgm:pt modelId="{CF03B2F9-4B14-41B3-9978-B4667F28CB8F}" type="parTrans" cxnId="{4A9C3F63-FD89-4C48-B00C-900FDCCDC65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4CDA44-BF2D-4FA3-BBDD-6ACE45B44EC9}" type="sibTrans" cxnId="{4A9C3F63-FD89-4C48-B00C-900FDCCDC65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79566A-03E8-4B12-8E04-A4C7B8C5581A}" type="pres">
      <dgm:prSet presAssocID="{EB0D07BC-E045-4973-9D28-D78FCD320F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67B877-68C5-4603-950C-B79825F0993E}" type="pres">
      <dgm:prSet presAssocID="{A5ED96AF-3EB8-4229-B7A0-1BE8BA36AFAE}" presName="boxAndChildren" presStyleCnt="0"/>
      <dgm:spPr/>
    </dgm:pt>
    <dgm:pt modelId="{ABEE8670-E832-47F7-A0DD-1B880B4955E1}" type="pres">
      <dgm:prSet presAssocID="{A5ED96AF-3EB8-4229-B7A0-1BE8BA36AFAE}" presName="parentTextBox" presStyleLbl="node1" presStyleIdx="0" presStyleCnt="3"/>
      <dgm:spPr/>
      <dgm:t>
        <a:bodyPr/>
        <a:lstStyle/>
        <a:p>
          <a:endParaRPr lang="en-US"/>
        </a:p>
      </dgm:t>
    </dgm:pt>
    <dgm:pt modelId="{926D8DEE-B5CA-412C-BA1D-B8697544CC4B}" type="pres">
      <dgm:prSet presAssocID="{A5ED96AF-3EB8-4229-B7A0-1BE8BA36AFAE}" presName="entireBox" presStyleLbl="node1" presStyleIdx="0" presStyleCnt="3"/>
      <dgm:spPr/>
      <dgm:t>
        <a:bodyPr/>
        <a:lstStyle/>
        <a:p>
          <a:endParaRPr lang="en-US"/>
        </a:p>
      </dgm:t>
    </dgm:pt>
    <dgm:pt modelId="{EE6F3D04-E63C-4862-8980-773852A9AA7D}" type="pres">
      <dgm:prSet presAssocID="{A5ED96AF-3EB8-4229-B7A0-1BE8BA36AFAE}" presName="descendantBox" presStyleCnt="0"/>
      <dgm:spPr/>
    </dgm:pt>
    <dgm:pt modelId="{88C5CFF8-84A7-455C-9116-F36D030FACEF}" type="pres">
      <dgm:prSet presAssocID="{B97727C4-0574-4840-BCAD-91AD28507951}" presName="childTextBox" presStyleLbl="f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81D7D-8968-439A-B052-4B610A98A3DA}" type="pres">
      <dgm:prSet presAssocID="{6FD800AA-FBB7-47A3-8F7C-4AFA9015C2AD}" presName="childTextBox" presStyleLbl="f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CF1BD-3983-41D9-938A-CA0E9AD1E1E9}" type="pres">
      <dgm:prSet presAssocID="{C0DBC842-CDF6-4BD6-9524-E3F65C0DA371}" presName="childTextBox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2ED74-1734-4C98-BC1E-2091D29F2674}" type="pres">
      <dgm:prSet presAssocID="{4CFE0D2D-E630-4D53-839E-58A2894DEC04}" presName="childTextBox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6FF0F-3029-4840-9514-B9BF3982AB70}" type="pres">
      <dgm:prSet presAssocID="{0E74468F-80ED-4397-8AD8-4A0AE8BE58AC}" presName="childTextBox" presStyleLbl="f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8A10C-8D86-4D6F-94D7-8063574E452A}" type="pres">
      <dgm:prSet presAssocID="{6DBBE8D8-178A-4802-8354-178960B304EC}" presName="sp" presStyleCnt="0"/>
      <dgm:spPr/>
    </dgm:pt>
    <dgm:pt modelId="{13A8B3D1-5DED-46AD-8961-CD1472E7BFFE}" type="pres">
      <dgm:prSet presAssocID="{2BDCEED6-5177-401F-9AD9-170B086D6709}" presName="arrowAndChildren" presStyleCnt="0"/>
      <dgm:spPr/>
    </dgm:pt>
    <dgm:pt modelId="{27A20FF3-C53D-41F8-9EEC-570101577FCF}" type="pres">
      <dgm:prSet presAssocID="{2BDCEED6-5177-401F-9AD9-170B086D6709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715AD028-DFD1-4542-9255-A8CCBD8D0377}" type="pres">
      <dgm:prSet presAssocID="{2BDCEED6-5177-401F-9AD9-170B086D6709}" presName="arrow" presStyleLbl="node1" presStyleIdx="1" presStyleCnt="3"/>
      <dgm:spPr/>
      <dgm:t>
        <a:bodyPr/>
        <a:lstStyle/>
        <a:p>
          <a:endParaRPr lang="en-US"/>
        </a:p>
      </dgm:t>
    </dgm:pt>
    <dgm:pt modelId="{DA2B44E3-9041-4289-BBCB-E878DF10D3F6}" type="pres">
      <dgm:prSet presAssocID="{2BDCEED6-5177-401F-9AD9-170B086D6709}" presName="descendantArrow" presStyleCnt="0"/>
      <dgm:spPr/>
    </dgm:pt>
    <dgm:pt modelId="{6505DC18-9582-437B-B421-81BFB6EF4961}" type="pres">
      <dgm:prSet presAssocID="{04CFAFC3-018F-4898-BF6A-8D0B8810859C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2F518-1C4C-4497-B99B-997AE330E29C}" type="pres">
      <dgm:prSet presAssocID="{6288A602-2C4C-4ECA-B3C1-14C97109CEC6}" presName="sp" presStyleCnt="0"/>
      <dgm:spPr/>
    </dgm:pt>
    <dgm:pt modelId="{58B8925A-1AB6-4913-88FB-8EB49E95F209}" type="pres">
      <dgm:prSet presAssocID="{96E621DE-D0C3-4A8A-A671-CB9781160B56}" presName="arrowAndChildren" presStyleCnt="0"/>
      <dgm:spPr/>
    </dgm:pt>
    <dgm:pt modelId="{8815ADBD-320D-44FC-A56F-66EC8C5D4F2B}" type="pres">
      <dgm:prSet presAssocID="{96E621DE-D0C3-4A8A-A671-CB9781160B56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C7E7C11-759A-4850-ACCB-9A1B07C63526}" type="pres">
      <dgm:prSet presAssocID="{96E621DE-D0C3-4A8A-A671-CB9781160B56}" presName="arrow" presStyleLbl="node1" presStyleIdx="2" presStyleCnt="3"/>
      <dgm:spPr/>
      <dgm:t>
        <a:bodyPr/>
        <a:lstStyle/>
        <a:p>
          <a:endParaRPr lang="en-US"/>
        </a:p>
      </dgm:t>
    </dgm:pt>
    <dgm:pt modelId="{57A8DCD3-4FDF-43D8-90B6-85D27F40C969}" type="pres">
      <dgm:prSet presAssocID="{96E621DE-D0C3-4A8A-A671-CB9781160B56}" presName="descendantArrow" presStyleCnt="0"/>
      <dgm:spPr/>
    </dgm:pt>
    <dgm:pt modelId="{36A78B84-C51D-4A5A-9542-9ED5A33EABDF}" type="pres">
      <dgm:prSet presAssocID="{A5F6EA59-42D3-4107-B030-FDA4E4EC7229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D923C-83C8-418D-B99C-FDDC1A91395B}" type="pres">
      <dgm:prSet presAssocID="{DE4AE541-7B9C-46E2-88D6-2F6E367EFAFA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22709-1B6F-4C84-A26A-42E12DBC870C}" type="pres">
      <dgm:prSet presAssocID="{6EDB1C58-B2CE-4E83-9BC4-9222AE96558A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76572F-BE49-4028-9E3E-FF730CBB6E52}" type="presOf" srcId="{96E621DE-D0C3-4A8A-A671-CB9781160B56}" destId="{BC7E7C11-759A-4850-ACCB-9A1B07C63526}" srcOrd="1" destOrd="0" presId="urn:microsoft.com/office/officeart/2005/8/layout/process4"/>
    <dgm:cxn modelId="{4F0E9D80-9517-47F4-8A3F-0F91ED534A08}" type="presOf" srcId="{6EDB1C58-B2CE-4E83-9BC4-9222AE96558A}" destId="{EF122709-1B6F-4C84-A26A-42E12DBC870C}" srcOrd="0" destOrd="0" presId="urn:microsoft.com/office/officeart/2005/8/layout/process4"/>
    <dgm:cxn modelId="{0607E671-C698-48B9-ACBF-08390E2073D9}" type="presOf" srcId="{96E621DE-D0C3-4A8A-A671-CB9781160B56}" destId="{8815ADBD-320D-44FC-A56F-66EC8C5D4F2B}" srcOrd="0" destOrd="0" presId="urn:microsoft.com/office/officeart/2005/8/layout/process4"/>
    <dgm:cxn modelId="{260AE162-6722-442B-8974-46A513E9A5CC}" srcId="{96E621DE-D0C3-4A8A-A671-CB9781160B56}" destId="{6EDB1C58-B2CE-4E83-9BC4-9222AE96558A}" srcOrd="2" destOrd="0" parTransId="{A2EA2CD4-50C9-4FDA-8377-E7BAB2C8F88D}" sibTransId="{2397FF94-2AF5-4C8A-B707-B7E9F97DA6E8}"/>
    <dgm:cxn modelId="{D49CC507-E4F5-4F13-BAFC-4F12A397F0FB}" type="presOf" srcId="{A5ED96AF-3EB8-4229-B7A0-1BE8BA36AFAE}" destId="{ABEE8670-E832-47F7-A0DD-1B880B4955E1}" srcOrd="0" destOrd="0" presId="urn:microsoft.com/office/officeart/2005/8/layout/process4"/>
    <dgm:cxn modelId="{DCB9CA60-07B8-48D8-8BE1-073F1A70147B}" type="presOf" srcId="{EB0D07BC-E045-4973-9D28-D78FCD320FA1}" destId="{EF79566A-03E8-4B12-8E04-A4C7B8C5581A}" srcOrd="0" destOrd="0" presId="urn:microsoft.com/office/officeart/2005/8/layout/process4"/>
    <dgm:cxn modelId="{070B22AE-98D9-4953-9CC8-2CC9885DEE75}" srcId="{EB0D07BC-E045-4973-9D28-D78FCD320FA1}" destId="{2BDCEED6-5177-401F-9AD9-170B086D6709}" srcOrd="1" destOrd="0" parTransId="{3E048460-3F2C-4FD0-BADF-4EF81DBF04A3}" sibTransId="{6DBBE8D8-178A-4802-8354-178960B304EC}"/>
    <dgm:cxn modelId="{55AAD49E-6BF4-46CC-903A-0C225726DEA7}" srcId="{96E621DE-D0C3-4A8A-A671-CB9781160B56}" destId="{DE4AE541-7B9C-46E2-88D6-2F6E367EFAFA}" srcOrd="1" destOrd="0" parTransId="{AD695CED-7D11-4B4F-BD57-81124F63B1B0}" sibTransId="{A77C1018-0DC0-4DC3-9DEF-5FCA512508A8}"/>
    <dgm:cxn modelId="{376718AD-8D34-4094-A680-23200960C309}" srcId="{A5ED96AF-3EB8-4229-B7A0-1BE8BA36AFAE}" destId="{6FD800AA-FBB7-47A3-8F7C-4AFA9015C2AD}" srcOrd="1" destOrd="0" parTransId="{6E256DAA-0700-42C5-AA52-C96B7F1EEC0D}" sibTransId="{39C347C7-1CB8-436B-AAB2-D3C4B078D0F5}"/>
    <dgm:cxn modelId="{F5EDBB41-D304-43C1-A456-9BEE4D647DEB}" type="presOf" srcId="{C0DBC842-CDF6-4BD6-9524-E3F65C0DA371}" destId="{010CF1BD-3983-41D9-938A-CA0E9AD1E1E9}" srcOrd="0" destOrd="0" presId="urn:microsoft.com/office/officeart/2005/8/layout/process4"/>
    <dgm:cxn modelId="{B6C2C4C5-036C-49DB-93D6-D2891904A2F2}" srcId="{A5ED96AF-3EB8-4229-B7A0-1BE8BA36AFAE}" destId="{B97727C4-0574-4840-BCAD-91AD28507951}" srcOrd="0" destOrd="0" parTransId="{4F11AEAC-E99E-40D6-AF3A-75CA065C1D25}" sibTransId="{15DB7C6E-D590-49D9-969C-68B70B20191D}"/>
    <dgm:cxn modelId="{6A0BF84F-7625-4543-8450-E7B7EA8E2BA9}" srcId="{96E621DE-D0C3-4A8A-A671-CB9781160B56}" destId="{A5F6EA59-42D3-4107-B030-FDA4E4EC7229}" srcOrd="0" destOrd="0" parTransId="{BDCCEE57-40E5-4894-BC88-59141FA15A8B}" sibTransId="{F3D20D84-8629-4E9B-96EB-B0CCD7CDFE1E}"/>
    <dgm:cxn modelId="{F2B117E8-8061-49AA-B1D2-166B8A05429F}" type="presOf" srcId="{DE4AE541-7B9C-46E2-88D6-2F6E367EFAFA}" destId="{4B5D923C-83C8-418D-B99C-FDDC1A91395B}" srcOrd="0" destOrd="0" presId="urn:microsoft.com/office/officeart/2005/8/layout/process4"/>
    <dgm:cxn modelId="{3621263E-8FAC-44CC-9A09-DB78083BA807}" srcId="{A5ED96AF-3EB8-4229-B7A0-1BE8BA36AFAE}" destId="{C0DBC842-CDF6-4BD6-9524-E3F65C0DA371}" srcOrd="2" destOrd="0" parTransId="{D59C26F1-C8A3-42BA-8D29-92A84D39F3EB}" sibTransId="{81A2ACE5-02D4-4767-8A6C-C6CB69A51E2A}"/>
    <dgm:cxn modelId="{C4E9A879-E38D-4C21-BAAB-DE8B8DC77DD3}" type="presOf" srcId="{6FD800AA-FBB7-47A3-8F7C-4AFA9015C2AD}" destId="{CDD81D7D-8968-439A-B052-4B610A98A3DA}" srcOrd="0" destOrd="0" presId="urn:microsoft.com/office/officeart/2005/8/layout/process4"/>
    <dgm:cxn modelId="{181B2322-97CA-40BC-9250-9A0A9898E0B7}" type="presOf" srcId="{2BDCEED6-5177-401F-9AD9-170B086D6709}" destId="{715AD028-DFD1-4542-9255-A8CCBD8D0377}" srcOrd="1" destOrd="0" presId="urn:microsoft.com/office/officeart/2005/8/layout/process4"/>
    <dgm:cxn modelId="{77F406E8-A04E-40F2-84CE-A9DB18D8FC97}" srcId="{EB0D07BC-E045-4973-9D28-D78FCD320FA1}" destId="{A5ED96AF-3EB8-4229-B7A0-1BE8BA36AFAE}" srcOrd="2" destOrd="0" parTransId="{F230F691-74B5-444A-BA76-C416C1AC4DC6}" sibTransId="{47593D1A-00BC-4240-BB8A-9BDFCCF805BD}"/>
    <dgm:cxn modelId="{8ED5C435-3A2B-4202-BA9D-40DCEC2324B5}" type="presOf" srcId="{04CFAFC3-018F-4898-BF6A-8D0B8810859C}" destId="{6505DC18-9582-437B-B421-81BFB6EF4961}" srcOrd="0" destOrd="0" presId="urn:microsoft.com/office/officeart/2005/8/layout/process4"/>
    <dgm:cxn modelId="{D30B982F-504C-4B91-88DE-D47BC8330E42}" srcId="{A5ED96AF-3EB8-4229-B7A0-1BE8BA36AFAE}" destId="{4CFE0D2D-E630-4D53-839E-58A2894DEC04}" srcOrd="3" destOrd="0" parTransId="{B35D351D-4E38-4C2F-995D-50CF69FB0DE0}" sibTransId="{F258ABBA-EF98-4FDD-AEF0-7592302B189E}"/>
    <dgm:cxn modelId="{4A9C3F63-FD89-4C48-B00C-900FDCCDC65C}" srcId="{A5ED96AF-3EB8-4229-B7A0-1BE8BA36AFAE}" destId="{0E74468F-80ED-4397-8AD8-4A0AE8BE58AC}" srcOrd="4" destOrd="0" parTransId="{CF03B2F9-4B14-41B3-9978-B4667F28CB8F}" sibTransId="{3C4CDA44-BF2D-4FA3-BBDD-6ACE45B44EC9}"/>
    <dgm:cxn modelId="{ECA728B5-FB45-4B29-9930-376D7B5458E5}" type="presOf" srcId="{A5ED96AF-3EB8-4229-B7A0-1BE8BA36AFAE}" destId="{926D8DEE-B5CA-412C-BA1D-B8697544CC4B}" srcOrd="1" destOrd="0" presId="urn:microsoft.com/office/officeart/2005/8/layout/process4"/>
    <dgm:cxn modelId="{A9AF5E15-FE06-4638-AC28-07EAF70BA65F}" srcId="{EB0D07BC-E045-4973-9D28-D78FCD320FA1}" destId="{96E621DE-D0C3-4A8A-A671-CB9781160B56}" srcOrd="0" destOrd="0" parTransId="{51818364-B417-44FC-8718-5CE121F71FE4}" sibTransId="{6288A602-2C4C-4ECA-B3C1-14C97109CEC6}"/>
    <dgm:cxn modelId="{FCAC0A6C-EE12-43E9-B729-C7CD8B8C0272}" srcId="{2BDCEED6-5177-401F-9AD9-170B086D6709}" destId="{04CFAFC3-018F-4898-BF6A-8D0B8810859C}" srcOrd="0" destOrd="0" parTransId="{5369A873-5253-42B8-80A7-0EBE62144B30}" sibTransId="{86820FFF-EB4A-45C0-B312-D416F253D26C}"/>
    <dgm:cxn modelId="{25716C16-2C16-481B-87BE-428168087132}" type="presOf" srcId="{4CFE0D2D-E630-4D53-839E-58A2894DEC04}" destId="{8AC2ED74-1734-4C98-BC1E-2091D29F2674}" srcOrd="0" destOrd="0" presId="urn:microsoft.com/office/officeart/2005/8/layout/process4"/>
    <dgm:cxn modelId="{E495CB12-D0D3-4B56-BC35-69D772F6F1DF}" type="presOf" srcId="{B97727C4-0574-4840-BCAD-91AD28507951}" destId="{88C5CFF8-84A7-455C-9116-F36D030FACEF}" srcOrd="0" destOrd="0" presId="urn:microsoft.com/office/officeart/2005/8/layout/process4"/>
    <dgm:cxn modelId="{0AAA9865-9D89-4E7C-AEAD-144802DB1BB0}" type="presOf" srcId="{2BDCEED6-5177-401F-9AD9-170B086D6709}" destId="{27A20FF3-C53D-41F8-9EEC-570101577FCF}" srcOrd="0" destOrd="0" presId="urn:microsoft.com/office/officeart/2005/8/layout/process4"/>
    <dgm:cxn modelId="{4C15579A-6FCD-4FC5-8B81-2FFD8E3E9F76}" type="presOf" srcId="{0E74468F-80ED-4397-8AD8-4A0AE8BE58AC}" destId="{8276FF0F-3029-4840-9514-B9BF3982AB70}" srcOrd="0" destOrd="0" presId="urn:microsoft.com/office/officeart/2005/8/layout/process4"/>
    <dgm:cxn modelId="{2D9261A4-CB23-4A76-804D-C8FBDE457375}" type="presOf" srcId="{A5F6EA59-42D3-4107-B030-FDA4E4EC7229}" destId="{36A78B84-C51D-4A5A-9542-9ED5A33EABDF}" srcOrd="0" destOrd="0" presId="urn:microsoft.com/office/officeart/2005/8/layout/process4"/>
    <dgm:cxn modelId="{0F0FE222-8E1E-469B-B4F2-C92EB850D5A8}" type="presParOf" srcId="{EF79566A-03E8-4B12-8E04-A4C7B8C5581A}" destId="{FC67B877-68C5-4603-950C-B79825F0993E}" srcOrd="0" destOrd="0" presId="urn:microsoft.com/office/officeart/2005/8/layout/process4"/>
    <dgm:cxn modelId="{8A21FFF4-8DF0-4AD0-8B1D-EDFD46A5E042}" type="presParOf" srcId="{FC67B877-68C5-4603-950C-B79825F0993E}" destId="{ABEE8670-E832-47F7-A0DD-1B880B4955E1}" srcOrd="0" destOrd="0" presId="urn:microsoft.com/office/officeart/2005/8/layout/process4"/>
    <dgm:cxn modelId="{7C99A9F6-5681-445A-B207-72A879825F0D}" type="presParOf" srcId="{FC67B877-68C5-4603-950C-B79825F0993E}" destId="{926D8DEE-B5CA-412C-BA1D-B8697544CC4B}" srcOrd="1" destOrd="0" presId="urn:microsoft.com/office/officeart/2005/8/layout/process4"/>
    <dgm:cxn modelId="{09F77186-1B64-4AE9-AA9C-9E2CAFC08342}" type="presParOf" srcId="{FC67B877-68C5-4603-950C-B79825F0993E}" destId="{EE6F3D04-E63C-4862-8980-773852A9AA7D}" srcOrd="2" destOrd="0" presId="urn:microsoft.com/office/officeart/2005/8/layout/process4"/>
    <dgm:cxn modelId="{5867BF62-E735-4237-BAAD-E137593E419A}" type="presParOf" srcId="{EE6F3D04-E63C-4862-8980-773852A9AA7D}" destId="{88C5CFF8-84A7-455C-9116-F36D030FACEF}" srcOrd="0" destOrd="0" presId="urn:microsoft.com/office/officeart/2005/8/layout/process4"/>
    <dgm:cxn modelId="{CFC3F517-94E6-42C6-B0B9-BC6FD5A0FF3B}" type="presParOf" srcId="{EE6F3D04-E63C-4862-8980-773852A9AA7D}" destId="{CDD81D7D-8968-439A-B052-4B610A98A3DA}" srcOrd="1" destOrd="0" presId="urn:microsoft.com/office/officeart/2005/8/layout/process4"/>
    <dgm:cxn modelId="{18C48797-9BCA-4BC0-899F-C5F4A9953B56}" type="presParOf" srcId="{EE6F3D04-E63C-4862-8980-773852A9AA7D}" destId="{010CF1BD-3983-41D9-938A-CA0E9AD1E1E9}" srcOrd="2" destOrd="0" presId="urn:microsoft.com/office/officeart/2005/8/layout/process4"/>
    <dgm:cxn modelId="{F10B364D-71F8-47AF-A2F1-657DE2C05A2B}" type="presParOf" srcId="{EE6F3D04-E63C-4862-8980-773852A9AA7D}" destId="{8AC2ED74-1734-4C98-BC1E-2091D29F2674}" srcOrd="3" destOrd="0" presId="urn:microsoft.com/office/officeart/2005/8/layout/process4"/>
    <dgm:cxn modelId="{DDB55A65-7F11-4438-83B2-2F4F6A79913B}" type="presParOf" srcId="{EE6F3D04-E63C-4862-8980-773852A9AA7D}" destId="{8276FF0F-3029-4840-9514-B9BF3982AB70}" srcOrd="4" destOrd="0" presId="urn:microsoft.com/office/officeart/2005/8/layout/process4"/>
    <dgm:cxn modelId="{3C01A2F2-3790-4DD6-A70B-5D8904230D2E}" type="presParOf" srcId="{EF79566A-03E8-4B12-8E04-A4C7B8C5581A}" destId="{B178A10C-8D86-4D6F-94D7-8063574E452A}" srcOrd="1" destOrd="0" presId="urn:microsoft.com/office/officeart/2005/8/layout/process4"/>
    <dgm:cxn modelId="{800E9DB0-7D7C-4495-AA55-4ED9DE72C8F7}" type="presParOf" srcId="{EF79566A-03E8-4B12-8E04-A4C7B8C5581A}" destId="{13A8B3D1-5DED-46AD-8961-CD1472E7BFFE}" srcOrd="2" destOrd="0" presId="urn:microsoft.com/office/officeart/2005/8/layout/process4"/>
    <dgm:cxn modelId="{1977CC06-094F-42BB-A682-D388CF5118B9}" type="presParOf" srcId="{13A8B3D1-5DED-46AD-8961-CD1472E7BFFE}" destId="{27A20FF3-C53D-41F8-9EEC-570101577FCF}" srcOrd="0" destOrd="0" presId="urn:microsoft.com/office/officeart/2005/8/layout/process4"/>
    <dgm:cxn modelId="{2350291D-89CA-4CA7-9172-9C938057EA33}" type="presParOf" srcId="{13A8B3D1-5DED-46AD-8961-CD1472E7BFFE}" destId="{715AD028-DFD1-4542-9255-A8CCBD8D0377}" srcOrd="1" destOrd="0" presId="urn:microsoft.com/office/officeart/2005/8/layout/process4"/>
    <dgm:cxn modelId="{641F7BEF-37EF-4FE2-962B-27BDBF94406C}" type="presParOf" srcId="{13A8B3D1-5DED-46AD-8961-CD1472E7BFFE}" destId="{DA2B44E3-9041-4289-BBCB-E878DF10D3F6}" srcOrd="2" destOrd="0" presId="urn:microsoft.com/office/officeart/2005/8/layout/process4"/>
    <dgm:cxn modelId="{74EA9057-283F-435E-8282-B921A7623D6C}" type="presParOf" srcId="{DA2B44E3-9041-4289-BBCB-E878DF10D3F6}" destId="{6505DC18-9582-437B-B421-81BFB6EF4961}" srcOrd="0" destOrd="0" presId="urn:microsoft.com/office/officeart/2005/8/layout/process4"/>
    <dgm:cxn modelId="{832D35D6-21C4-45B0-BB26-7884EBA31DC0}" type="presParOf" srcId="{EF79566A-03E8-4B12-8E04-A4C7B8C5581A}" destId="{5C52F518-1C4C-4497-B99B-997AE330E29C}" srcOrd="3" destOrd="0" presId="urn:microsoft.com/office/officeart/2005/8/layout/process4"/>
    <dgm:cxn modelId="{9D422AAB-8DE1-4F1A-A8C7-343DFBD11477}" type="presParOf" srcId="{EF79566A-03E8-4B12-8E04-A4C7B8C5581A}" destId="{58B8925A-1AB6-4913-88FB-8EB49E95F209}" srcOrd="4" destOrd="0" presId="urn:microsoft.com/office/officeart/2005/8/layout/process4"/>
    <dgm:cxn modelId="{479A4022-A315-49E1-BFAC-96858EF040E6}" type="presParOf" srcId="{58B8925A-1AB6-4913-88FB-8EB49E95F209}" destId="{8815ADBD-320D-44FC-A56F-66EC8C5D4F2B}" srcOrd="0" destOrd="0" presId="urn:microsoft.com/office/officeart/2005/8/layout/process4"/>
    <dgm:cxn modelId="{2E3DA476-CD67-445A-8A1B-7A4861C23781}" type="presParOf" srcId="{58B8925A-1AB6-4913-88FB-8EB49E95F209}" destId="{BC7E7C11-759A-4850-ACCB-9A1B07C63526}" srcOrd="1" destOrd="0" presId="urn:microsoft.com/office/officeart/2005/8/layout/process4"/>
    <dgm:cxn modelId="{133C4927-52EB-4DA0-9A31-6BEA8568F54E}" type="presParOf" srcId="{58B8925A-1AB6-4913-88FB-8EB49E95F209}" destId="{57A8DCD3-4FDF-43D8-90B6-85D27F40C969}" srcOrd="2" destOrd="0" presId="urn:microsoft.com/office/officeart/2005/8/layout/process4"/>
    <dgm:cxn modelId="{0F866E59-0663-436A-932A-8B69ED1D2EC4}" type="presParOf" srcId="{57A8DCD3-4FDF-43D8-90B6-85D27F40C969}" destId="{36A78B84-C51D-4A5A-9542-9ED5A33EABDF}" srcOrd="0" destOrd="0" presId="urn:microsoft.com/office/officeart/2005/8/layout/process4"/>
    <dgm:cxn modelId="{5A992D06-AA2C-4B12-9354-6CAFDD57AE0B}" type="presParOf" srcId="{57A8DCD3-4FDF-43D8-90B6-85D27F40C969}" destId="{4B5D923C-83C8-418D-B99C-FDDC1A91395B}" srcOrd="1" destOrd="0" presId="urn:microsoft.com/office/officeart/2005/8/layout/process4"/>
    <dgm:cxn modelId="{C90B5889-F195-4B28-8E0B-323374FD9054}" type="presParOf" srcId="{57A8DCD3-4FDF-43D8-90B6-85D27F40C969}" destId="{EF122709-1B6F-4C84-A26A-42E12DBC870C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B9CFC-CF27-4A4B-A091-7CEB04E844AC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E9E26-D523-4B81-AED0-1033D165D3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8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>
          <a:xfrm>
            <a:off x="914400" y="2991829"/>
            <a:ext cx="7543800" cy="584775"/>
          </a:xfrm>
        </p:spPr>
        <p:txBody>
          <a:bodyPr lIns="0" tIns="0" rIns="0" bIns="0" anchor="b">
            <a:spAutoFit/>
          </a:bodyPr>
          <a:lstStyle>
            <a:lvl1pPr>
              <a:defRPr sz="3800"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26435"/>
            <a:ext cx="7543800" cy="338554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00" b="1" i="0" cap="all" baseline="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90433" y="5095493"/>
            <a:ext cx="3783012" cy="1416304"/>
          </a:xfrm>
        </p:spPr>
        <p:txBody>
          <a:bodyPr anchor="b">
            <a:noAutofit/>
          </a:bodyPr>
          <a:lstStyle>
            <a:lvl1pPr marL="182880" indent="0" algn="r">
              <a:spcAft>
                <a:spcPts val="0"/>
              </a:spcAft>
              <a:buFontTx/>
              <a:buNone/>
              <a:defRPr sz="1200" b="0" i="0" cap="none" baseline="0">
                <a:latin typeface="Georgia"/>
              </a:defRPr>
            </a:lvl1pPr>
            <a:lvl2pPr algn="r">
              <a:defRPr sz="1200" b="1" i="0" cap="all" baseline="0">
                <a:latin typeface="Arial"/>
              </a:defRPr>
            </a:lvl2pPr>
            <a:lvl3pPr algn="r">
              <a:defRPr sz="1200" b="1" i="0" cap="all" baseline="0">
                <a:latin typeface="Arial"/>
              </a:defRPr>
            </a:lvl3pPr>
            <a:lvl4pPr algn="r">
              <a:defRPr sz="1200" b="1" i="0" cap="all" baseline="0">
                <a:latin typeface="Arial"/>
              </a:defRPr>
            </a:lvl4pPr>
            <a:lvl5pPr algn="r">
              <a:defRPr sz="1200" b="1" i="0" cap="all" baseline="0"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04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5994400"/>
            <a:ext cx="9144000" cy="863600"/>
          </a:xfrm>
          <a:prstGeom prst="rect">
            <a:avLst/>
          </a:prstGeom>
          <a:solidFill>
            <a:srgbClr val="D3D3C9">
              <a:alpha val="50000"/>
            </a:srgb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389938" y="6275388"/>
            <a:ext cx="641350" cy="341312"/>
          </a:xfrm>
          <a:prstGeom prst="rect">
            <a:avLst/>
          </a:prstGeom>
        </p:spPr>
        <p:txBody>
          <a:bodyPr/>
          <a:lstStyle>
            <a:lvl1pPr marL="18256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B011E"/>
              </a:buClr>
              <a:buSzPct val="80000"/>
            </a:pPr>
            <a:fld id="{92E50DCB-E9CB-4A3F-B808-3AE6AFC55195}" type="slidenum">
              <a:rPr lang="en-US" sz="11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AB011E"/>
                </a:buClr>
                <a:buSzPct val="80000"/>
              </a:pPr>
              <a:t>‹#›</a:t>
            </a:fld>
            <a:endParaRPr lang="en-US" sz="11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 descr="HMS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02375"/>
            <a:ext cx="1031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5854700" y="6188075"/>
            <a:ext cx="0" cy="47625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70575" y="6188075"/>
            <a:ext cx="2555875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D4D4D"/>
                </a:solidFill>
                <a:latin typeface="Georgia" pitchFamily="18" charset="0"/>
              </a:rPr>
              <a:t/>
            </a:r>
            <a:br>
              <a:rPr lang="en-US" sz="1100" dirty="0">
                <a:solidFill>
                  <a:srgbClr val="4D4D4D"/>
                </a:solidFill>
                <a:latin typeface="Georgia" pitchFamily="18" charset="0"/>
              </a:rPr>
            </a:b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Office for Faculty</a:t>
            </a:r>
            <a:r>
              <a:rPr lang="en-US" sz="1100" baseline="0" dirty="0" smtClean="0">
                <a:solidFill>
                  <a:srgbClr val="4D4D4D"/>
                </a:solidFill>
                <a:latin typeface="Georgia" pitchFamily="18" charset="0"/>
              </a:rPr>
              <a:t> Affairs</a:t>
            </a:r>
            <a:endParaRPr lang="en-US" sz="1100" dirty="0">
              <a:solidFill>
                <a:srgbClr val="4D4D4D"/>
              </a:solidFill>
              <a:latin typeface="Georgia" pitchFamily="18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14400" y="1319213"/>
            <a:ext cx="7391400" cy="0"/>
          </a:xfrm>
          <a:prstGeom prst="line">
            <a:avLst/>
          </a:prstGeom>
          <a:ln>
            <a:solidFill>
              <a:srgbClr val="DF92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91400" cy="1143000"/>
          </a:xfrm>
        </p:spPr>
        <p:txBody>
          <a:bodyPr/>
          <a:lstStyle>
            <a:lvl1pPr>
              <a:defRPr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4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5994400"/>
            <a:ext cx="9144000" cy="863600"/>
          </a:xfrm>
          <a:prstGeom prst="rect">
            <a:avLst/>
          </a:prstGeom>
          <a:solidFill>
            <a:srgbClr val="D3D3C9">
              <a:alpha val="50000"/>
            </a:srgb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7"/>
          <p:cNvSpPr txBox="1">
            <a:spLocks/>
          </p:cNvSpPr>
          <p:nvPr userDrawn="1"/>
        </p:nvSpPr>
        <p:spPr>
          <a:xfrm>
            <a:off x="8389938" y="6275388"/>
            <a:ext cx="641350" cy="341312"/>
          </a:xfrm>
          <a:prstGeom prst="rect">
            <a:avLst/>
          </a:prstGeom>
        </p:spPr>
        <p:txBody>
          <a:bodyPr/>
          <a:lstStyle>
            <a:lvl1pPr marL="18256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B011E"/>
              </a:buClr>
              <a:buSzPct val="80000"/>
            </a:pPr>
            <a:fld id="{E94E9260-A3D0-4068-A0A9-4441441C1FB7}" type="slidenum">
              <a:rPr lang="en-US" sz="11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AB011E"/>
                </a:buClr>
                <a:buSzPct val="80000"/>
              </a:pPr>
              <a:t>‹#›</a:t>
            </a:fld>
            <a:endParaRPr lang="en-US" sz="11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HMS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02375"/>
            <a:ext cx="1031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5854700" y="6188075"/>
            <a:ext cx="0" cy="47625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5870575" y="6188075"/>
            <a:ext cx="2555875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D4D4D"/>
                </a:solidFill>
                <a:latin typeface="Georgia" pitchFamily="18" charset="0"/>
              </a:rPr>
              <a:t/>
            </a:r>
            <a:br>
              <a:rPr lang="en-US" sz="1100" dirty="0">
                <a:solidFill>
                  <a:srgbClr val="4D4D4D"/>
                </a:solidFill>
                <a:latin typeface="Georgia" pitchFamily="18" charset="0"/>
              </a:rPr>
            </a:b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Office for Faculty Affairs</a:t>
            </a:r>
            <a:endParaRPr lang="en-US" sz="1100" dirty="0">
              <a:solidFill>
                <a:srgbClr val="4D4D4D"/>
              </a:solidFill>
              <a:latin typeface="Georgia" pitchFamily="18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914400" y="1319213"/>
            <a:ext cx="7391400" cy="0"/>
          </a:xfrm>
          <a:prstGeom prst="line">
            <a:avLst/>
          </a:prstGeom>
          <a:ln>
            <a:solidFill>
              <a:srgbClr val="DF92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35814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600200"/>
            <a:ext cx="35814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77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5994400"/>
            <a:ext cx="9144000" cy="863600"/>
          </a:xfrm>
          <a:prstGeom prst="rect">
            <a:avLst/>
          </a:prstGeom>
          <a:solidFill>
            <a:srgbClr val="D3D3C9">
              <a:alpha val="50000"/>
            </a:srgb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7"/>
          <p:cNvSpPr txBox="1">
            <a:spLocks/>
          </p:cNvSpPr>
          <p:nvPr userDrawn="1"/>
        </p:nvSpPr>
        <p:spPr>
          <a:xfrm>
            <a:off x="8389938" y="6275388"/>
            <a:ext cx="641350" cy="341312"/>
          </a:xfrm>
          <a:prstGeom prst="rect">
            <a:avLst/>
          </a:prstGeom>
        </p:spPr>
        <p:txBody>
          <a:bodyPr/>
          <a:lstStyle>
            <a:lvl1pPr marL="18256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B011E"/>
              </a:buClr>
              <a:buSzPct val="80000"/>
            </a:pPr>
            <a:fld id="{35A4ACA2-F764-44F2-BE73-AC030AA141DD}" type="slidenum">
              <a:rPr lang="en-US" sz="11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AB011E"/>
                </a:buClr>
                <a:buSzPct val="80000"/>
              </a:pPr>
              <a:t>‹#›</a:t>
            </a:fld>
            <a:endParaRPr lang="en-US" sz="11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0" descr="HMS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02375"/>
            <a:ext cx="1031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5854700" y="6188075"/>
            <a:ext cx="0" cy="47625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5870575" y="6188075"/>
            <a:ext cx="2555875" cy="431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D4D4D"/>
                </a:solidFill>
                <a:latin typeface="Georgia" pitchFamily="18" charset="0"/>
              </a:rPr>
              <a:t/>
            </a:r>
            <a:br>
              <a:rPr lang="en-US" sz="1100" dirty="0">
                <a:solidFill>
                  <a:srgbClr val="4D4D4D"/>
                </a:solidFill>
                <a:latin typeface="Georgia" pitchFamily="18" charset="0"/>
              </a:rPr>
            </a:b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Office for Faculty Affairs</a:t>
            </a:r>
            <a:endParaRPr lang="en-US" sz="1100" dirty="0">
              <a:solidFill>
                <a:srgbClr val="4D4D4D"/>
              </a:solidFill>
              <a:latin typeface="Georgia" pitchFamily="18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914400" y="1319213"/>
            <a:ext cx="7391400" cy="0"/>
          </a:xfrm>
          <a:prstGeom prst="line">
            <a:avLst/>
          </a:prstGeom>
          <a:ln>
            <a:solidFill>
              <a:srgbClr val="DF92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3581400" cy="4191000"/>
          </a:xfrm>
        </p:spPr>
        <p:txBody>
          <a:bodyPr/>
          <a:lstStyle>
            <a:lvl1pPr marL="182880" indent="0">
              <a:buNone/>
              <a:defRPr/>
            </a:lvl1pPr>
            <a:lvl2pPr marL="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724400" y="1600200"/>
            <a:ext cx="3581400" cy="4191000"/>
          </a:xfrm>
        </p:spPr>
        <p:txBody>
          <a:bodyPr/>
          <a:lstStyle>
            <a:lvl1pPr marL="182880" indent="0">
              <a:buNone/>
              <a:defRPr/>
            </a:lvl1pPr>
            <a:lvl2pPr marL="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099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5994400"/>
            <a:ext cx="9144000" cy="863600"/>
          </a:xfrm>
          <a:prstGeom prst="rect">
            <a:avLst/>
          </a:prstGeom>
          <a:solidFill>
            <a:srgbClr val="D3D3C9">
              <a:alpha val="50000"/>
            </a:srgb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7"/>
          <p:cNvSpPr txBox="1">
            <a:spLocks/>
          </p:cNvSpPr>
          <p:nvPr userDrawn="1"/>
        </p:nvSpPr>
        <p:spPr>
          <a:xfrm>
            <a:off x="8389938" y="6275388"/>
            <a:ext cx="641350" cy="341312"/>
          </a:xfrm>
          <a:prstGeom prst="rect">
            <a:avLst/>
          </a:prstGeom>
        </p:spPr>
        <p:txBody>
          <a:bodyPr/>
          <a:lstStyle>
            <a:lvl1pPr marL="18256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B011E"/>
              </a:buClr>
              <a:buSzPct val="80000"/>
            </a:pPr>
            <a:fld id="{E24A9DFF-7451-441F-9758-E4E826A2401D}" type="slidenum">
              <a:rPr lang="en-US" sz="11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AB011E"/>
                </a:buClr>
                <a:buSzPct val="80000"/>
              </a:pPr>
              <a:t>‹#›</a:t>
            </a:fld>
            <a:endParaRPr lang="en-US" sz="11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0" descr="HMS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02375"/>
            <a:ext cx="1031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5854700" y="6188075"/>
            <a:ext cx="0" cy="47625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5870575" y="6188075"/>
            <a:ext cx="2555875" cy="431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D4D4D"/>
                </a:solidFill>
                <a:latin typeface="Georgia" pitchFamily="18" charset="0"/>
              </a:rPr>
              <a:t/>
            </a:r>
            <a:br>
              <a:rPr lang="en-US" sz="1100" dirty="0">
                <a:solidFill>
                  <a:srgbClr val="4D4D4D"/>
                </a:solidFill>
                <a:latin typeface="Georgia" pitchFamily="18" charset="0"/>
              </a:rPr>
            </a:b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Office for Faculty Affairs</a:t>
            </a:r>
            <a:endParaRPr lang="en-US" sz="1100" dirty="0">
              <a:solidFill>
                <a:srgbClr val="4D4D4D"/>
              </a:solidFill>
              <a:latin typeface="Georgia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14400" y="1319213"/>
            <a:ext cx="7391400" cy="0"/>
          </a:xfrm>
          <a:prstGeom prst="line">
            <a:avLst/>
          </a:prstGeom>
          <a:ln>
            <a:solidFill>
              <a:srgbClr val="DF92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3581400" cy="4191000"/>
          </a:xfrm>
        </p:spPr>
        <p:txBody>
          <a:bodyPr/>
          <a:lstStyle>
            <a:lvl1pPr marL="182880" indent="0">
              <a:buNone/>
              <a:defRPr/>
            </a:lvl1pPr>
            <a:lvl2pPr marL="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724400" y="1600200"/>
            <a:ext cx="3581400" cy="4191000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2685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5994400"/>
            <a:ext cx="9144000" cy="863600"/>
          </a:xfrm>
          <a:prstGeom prst="rect">
            <a:avLst/>
          </a:prstGeom>
          <a:solidFill>
            <a:srgbClr val="D3D3C9">
              <a:alpha val="50000"/>
            </a:srgb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389938" y="6275388"/>
            <a:ext cx="641350" cy="341312"/>
          </a:xfrm>
          <a:prstGeom prst="rect">
            <a:avLst/>
          </a:prstGeom>
        </p:spPr>
        <p:txBody>
          <a:bodyPr/>
          <a:lstStyle>
            <a:lvl1pPr marL="18256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B011E"/>
              </a:buClr>
              <a:buSzPct val="80000"/>
            </a:pPr>
            <a:fld id="{EE476B20-3AD3-4D47-8090-1AB1F60B9896}" type="slidenum">
              <a:rPr lang="en-US" sz="11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AB011E"/>
                </a:buClr>
                <a:buSzPct val="80000"/>
              </a:pPr>
              <a:t>‹#›</a:t>
            </a:fld>
            <a:endParaRPr lang="en-US" sz="11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HMS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02375"/>
            <a:ext cx="1031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5854700" y="6188075"/>
            <a:ext cx="0" cy="47625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70575" y="6188075"/>
            <a:ext cx="2555875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D4D4D"/>
                </a:solidFill>
                <a:latin typeface="Georgia" pitchFamily="18" charset="0"/>
              </a:rPr>
              <a:t/>
            </a:r>
            <a:br>
              <a:rPr lang="en-US" sz="1100" dirty="0">
                <a:solidFill>
                  <a:srgbClr val="4D4D4D"/>
                </a:solidFill>
                <a:latin typeface="Georgia" pitchFamily="18" charset="0"/>
              </a:rPr>
            </a:b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Office for Faculty Affairs</a:t>
            </a:r>
            <a:endParaRPr lang="en-US" sz="1100" dirty="0">
              <a:solidFill>
                <a:srgbClr val="4D4D4D"/>
              </a:solidFill>
              <a:latin typeface="Georgia" pitchFamily="18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14400" y="1319213"/>
            <a:ext cx="7391400" cy="0"/>
          </a:xfrm>
          <a:prstGeom prst="line">
            <a:avLst/>
          </a:prstGeom>
          <a:ln>
            <a:solidFill>
              <a:srgbClr val="DF92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914400" y="1600200"/>
            <a:ext cx="7391400" cy="4191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91496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5994400"/>
            <a:ext cx="9144000" cy="863600"/>
          </a:xfrm>
          <a:prstGeom prst="rect">
            <a:avLst/>
          </a:prstGeom>
          <a:solidFill>
            <a:srgbClr val="D3D3C9">
              <a:alpha val="50000"/>
            </a:srgb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389938" y="6275388"/>
            <a:ext cx="641350" cy="341312"/>
          </a:xfrm>
          <a:prstGeom prst="rect">
            <a:avLst/>
          </a:prstGeom>
        </p:spPr>
        <p:txBody>
          <a:bodyPr/>
          <a:lstStyle>
            <a:lvl1pPr marL="18256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B011E"/>
              </a:buClr>
              <a:buSzPct val="80000"/>
            </a:pPr>
            <a:fld id="{77D37E50-2278-4223-94E8-C58844ECEEC5}" type="slidenum">
              <a:rPr lang="en-US" sz="11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AB011E"/>
                </a:buClr>
                <a:buSzPct val="80000"/>
              </a:pPr>
              <a:t>‹#›</a:t>
            </a:fld>
            <a:endParaRPr lang="en-US" sz="11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 descr="HMS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02375"/>
            <a:ext cx="1031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5854700" y="6188075"/>
            <a:ext cx="0" cy="47625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70575" y="6188075"/>
            <a:ext cx="2555875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D4D4D"/>
                </a:solidFill>
                <a:latin typeface="Georgia" pitchFamily="18" charset="0"/>
              </a:rPr>
              <a:t/>
            </a:r>
            <a:br>
              <a:rPr lang="en-US" sz="1100" dirty="0">
                <a:solidFill>
                  <a:srgbClr val="4D4D4D"/>
                </a:solidFill>
                <a:latin typeface="Georgia" pitchFamily="18" charset="0"/>
              </a:rPr>
            </a:b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Office for Faculty Affairs</a:t>
            </a:r>
            <a:endParaRPr lang="en-US" sz="1100" dirty="0">
              <a:solidFill>
                <a:srgbClr val="4D4D4D"/>
              </a:solidFill>
              <a:latin typeface="Georgia" pitchFamily="18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14400" y="1319213"/>
            <a:ext cx="7391400" cy="0"/>
          </a:xfrm>
          <a:prstGeom prst="line">
            <a:avLst/>
          </a:prstGeom>
          <a:ln>
            <a:solidFill>
              <a:srgbClr val="DF92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91400" cy="457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5143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10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5994400"/>
            <a:ext cx="9144000" cy="863600"/>
          </a:xfrm>
          <a:prstGeom prst="rect">
            <a:avLst/>
          </a:prstGeom>
          <a:solidFill>
            <a:srgbClr val="D3D3C9">
              <a:alpha val="50000"/>
            </a:srgb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7"/>
          <p:cNvSpPr txBox="1">
            <a:spLocks/>
          </p:cNvSpPr>
          <p:nvPr userDrawn="1"/>
        </p:nvSpPr>
        <p:spPr>
          <a:xfrm>
            <a:off x="8389938" y="6275388"/>
            <a:ext cx="641350" cy="341312"/>
          </a:xfrm>
          <a:prstGeom prst="rect">
            <a:avLst/>
          </a:prstGeom>
        </p:spPr>
        <p:txBody>
          <a:bodyPr/>
          <a:lstStyle>
            <a:lvl1pPr marL="18256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B011E"/>
              </a:buClr>
              <a:buSzPct val="80000"/>
            </a:pPr>
            <a:fld id="{FA234CD0-B800-48AA-BB42-4A57AF83423F}" type="slidenum">
              <a:rPr lang="en-US" sz="11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AB011E"/>
                </a:buClr>
                <a:buSzPct val="80000"/>
              </a:pPr>
              <a:t>‹#›</a:t>
            </a:fld>
            <a:endParaRPr lang="en-US" sz="11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HMS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02375"/>
            <a:ext cx="1031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5854700" y="6188075"/>
            <a:ext cx="0" cy="47625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870575" y="6188075"/>
            <a:ext cx="2555875" cy="431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D4D4D"/>
                </a:solidFill>
                <a:latin typeface="Georgia" pitchFamily="18" charset="0"/>
              </a:rPr>
              <a:t/>
            </a:r>
            <a:br>
              <a:rPr lang="en-US" sz="1100" dirty="0">
                <a:solidFill>
                  <a:srgbClr val="4D4D4D"/>
                </a:solidFill>
                <a:latin typeface="Georgia" pitchFamily="18" charset="0"/>
              </a:rPr>
            </a:b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Office for Faculty Affairs</a:t>
            </a:r>
            <a:endParaRPr lang="en-US" sz="1100" dirty="0">
              <a:solidFill>
                <a:srgbClr val="4D4D4D"/>
              </a:solidFill>
              <a:latin typeface="Georgia" pitchFamily="18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4400" y="1319213"/>
            <a:ext cx="7391400" cy="0"/>
          </a:xfrm>
          <a:prstGeom prst="line">
            <a:avLst/>
          </a:prstGeom>
          <a:ln>
            <a:solidFill>
              <a:srgbClr val="DF92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8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 noChangeAspect="1"/>
          </p:cNvSpPr>
          <p:nvPr>
            <p:ph type="ctrTitle"/>
          </p:nvPr>
        </p:nvSpPr>
        <p:spPr>
          <a:xfrm>
            <a:off x="914400" y="3022606"/>
            <a:ext cx="7543800" cy="553998"/>
          </a:xfrm>
        </p:spPr>
        <p:txBody>
          <a:bodyPr lIns="0" tIns="0" rIns="0" bIns="0" anchor="b">
            <a:spAutoFit/>
          </a:bodyPr>
          <a:lstStyle>
            <a:lvl1pPr>
              <a:defRPr sz="3600"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14400" y="3626435"/>
            <a:ext cx="7543800" cy="36933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400" b="1" i="0" cap="all" baseline="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120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325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en-US" dirty="0"/>
              <a:t>BIDMC 01.20.10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B5DCDBC-B192-4973-8054-6E479C08CF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57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>
          <a:xfrm>
            <a:off x="914400" y="2991829"/>
            <a:ext cx="7543800" cy="584775"/>
          </a:xfrm>
        </p:spPr>
        <p:txBody>
          <a:bodyPr lIns="0" tIns="0" rIns="0" bIns="0" anchor="b">
            <a:spAutoFit/>
          </a:bodyPr>
          <a:lstStyle>
            <a:lvl1pPr>
              <a:defRPr sz="3800"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26435"/>
            <a:ext cx="7543800" cy="338554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00" b="1" i="0" cap="all" baseline="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90433" y="5095493"/>
            <a:ext cx="3783012" cy="1416304"/>
          </a:xfrm>
        </p:spPr>
        <p:txBody>
          <a:bodyPr anchor="b">
            <a:noAutofit/>
          </a:bodyPr>
          <a:lstStyle>
            <a:lvl1pPr marL="182880" indent="0" algn="r">
              <a:spcAft>
                <a:spcPts val="0"/>
              </a:spcAft>
              <a:buFontTx/>
              <a:buNone/>
              <a:defRPr sz="1200" b="0" i="0" cap="none" baseline="0">
                <a:latin typeface="Georgia"/>
              </a:defRPr>
            </a:lvl1pPr>
            <a:lvl2pPr algn="r">
              <a:defRPr sz="1200" b="1" i="0" cap="all" baseline="0">
                <a:latin typeface="Arial"/>
              </a:defRPr>
            </a:lvl2pPr>
            <a:lvl3pPr algn="r">
              <a:defRPr sz="1200" b="1" i="0" cap="all" baseline="0">
                <a:latin typeface="Arial"/>
              </a:defRPr>
            </a:lvl3pPr>
            <a:lvl4pPr algn="r">
              <a:defRPr sz="1200" b="1" i="0" cap="all" baseline="0">
                <a:latin typeface="Arial"/>
              </a:defRPr>
            </a:lvl4pPr>
            <a:lvl5pPr algn="r">
              <a:defRPr sz="1200" b="1" i="0" cap="all" baseline="0"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39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 noChangeAspect="1"/>
          </p:cNvSpPr>
          <p:nvPr>
            <p:ph type="ctrTitle"/>
          </p:nvPr>
        </p:nvSpPr>
        <p:spPr>
          <a:xfrm>
            <a:off x="914400" y="3022606"/>
            <a:ext cx="7543800" cy="553998"/>
          </a:xfrm>
        </p:spPr>
        <p:txBody>
          <a:bodyPr lIns="0" tIns="0" rIns="0" bIns="0" anchor="b">
            <a:spAutoFit/>
          </a:bodyPr>
          <a:lstStyle>
            <a:lvl1pPr>
              <a:defRPr sz="3600"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14400" y="3626435"/>
            <a:ext cx="7543800" cy="36933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400" b="1" i="0" cap="all" baseline="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710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914400" y="1319213"/>
            <a:ext cx="7391400" cy="0"/>
          </a:xfrm>
          <a:prstGeom prst="line">
            <a:avLst/>
          </a:prstGeom>
          <a:ln>
            <a:solidFill>
              <a:srgbClr val="DF92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35814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600200"/>
            <a:ext cx="35814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3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14400" y="1319213"/>
            <a:ext cx="7391400" cy="0"/>
          </a:xfrm>
          <a:prstGeom prst="line">
            <a:avLst/>
          </a:prstGeom>
          <a:ln>
            <a:solidFill>
              <a:srgbClr val="DF92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91400" cy="1143000"/>
          </a:xfrm>
        </p:spPr>
        <p:txBody>
          <a:bodyPr/>
          <a:lstStyle>
            <a:lvl1pPr>
              <a:defRPr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2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14400" y="1319213"/>
            <a:ext cx="7391400" cy="0"/>
          </a:xfrm>
          <a:prstGeom prst="line">
            <a:avLst/>
          </a:prstGeom>
          <a:ln>
            <a:solidFill>
              <a:srgbClr val="DF92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91400" cy="457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5143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3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06579"/>
            <a:ext cx="7543800" cy="1470025"/>
          </a:xfrm>
        </p:spPr>
        <p:txBody>
          <a:bodyPr tIns="0" rIns="0" b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81400"/>
            <a:ext cx="6400800" cy="457200"/>
          </a:xfrm>
        </p:spPr>
        <p:txBody>
          <a:bodyPr tIns="0" rIns="0" bIns="0">
            <a:noAutofit/>
          </a:bodyPr>
          <a:lstStyle>
            <a:lvl1pPr marL="0" indent="0" algn="l">
              <a:buNone/>
              <a:defRPr sz="2200" b="1" i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7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HMSGriffi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0434">
            <a:off x="1817688" y="1004888"/>
            <a:ext cx="5888037" cy="588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914400"/>
            <a:ext cx="9144000" cy="5943600"/>
          </a:xfrm>
          <a:prstGeom prst="rect">
            <a:avLst/>
          </a:prstGeom>
          <a:solidFill>
            <a:srgbClr val="D3D3C9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8" name="Picture 7" descr="HMS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274638"/>
            <a:ext cx="15382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65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62626"/>
          </a:solidFill>
          <a:latin typeface="Anziano Pro" pitchFamily="50" charset="0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nziano Pro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nziano Pro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nziano Pro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nziano Pro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ziano Pro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ziano Pro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ziano Pro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ziano Pro" charset="0"/>
          <a:ea typeface="ＭＳ Ｐゴシック" charset="0"/>
          <a:cs typeface="ＭＳ Ｐゴシック" charset="0"/>
        </a:defRPr>
      </a:lvl9pPr>
    </p:titleStyle>
    <p:bodyStyle>
      <a:lvl1pPr marL="457200" indent="-273050" algn="l" rtl="0" eaLnBrk="0" fontAlgn="base" hangingPunct="0">
        <a:spcBef>
          <a:spcPct val="20000"/>
        </a:spcBef>
        <a:spcAft>
          <a:spcPts val="600"/>
        </a:spcAft>
        <a:buClr>
          <a:srgbClr val="AB011E"/>
        </a:buClr>
        <a:buSzPct val="80000"/>
        <a:buFont typeface="Arial" pitchFamily="34" charset="0"/>
        <a:buChar char="•"/>
        <a:defRPr sz="2400" kern="1200">
          <a:solidFill>
            <a:srgbClr val="262626"/>
          </a:solidFill>
          <a:latin typeface="BentonSans-Medium"/>
          <a:ea typeface="MS PGothic" pitchFamily="34" charset="-128"/>
          <a:cs typeface="MS PGothic" pitchFamily="34" charset="-128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Clr>
          <a:srgbClr val="AB011E"/>
        </a:buClr>
        <a:buSzPct val="80000"/>
        <a:buFont typeface="Arial" pitchFamily="34" charset="0"/>
        <a:buChar char="◦"/>
        <a:defRPr kern="1200">
          <a:solidFill>
            <a:srgbClr val="262626"/>
          </a:solidFill>
          <a:latin typeface="BentonSans-Medium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B011E"/>
        </a:buClr>
        <a:buSzPct val="80000"/>
        <a:buFont typeface="Arial" pitchFamily="34" charset="0"/>
        <a:buChar char="•"/>
        <a:defRPr kern="1200">
          <a:solidFill>
            <a:srgbClr val="262626"/>
          </a:solidFill>
          <a:latin typeface="BentonSans-Medium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B011E"/>
        </a:buClr>
        <a:buSzPct val="80000"/>
        <a:buFont typeface="Arial" pitchFamily="34" charset="0"/>
        <a:buChar char="◦"/>
        <a:defRPr kern="1200">
          <a:solidFill>
            <a:srgbClr val="262626"/>
          </a:solidFill>
          <a:latin typeface="BentonSans-Medium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B011E"/>
        </a:buClr>
        <a:buSzPct val="80000"/>
        <a:buFont typeface="Calibri" pitchFamily="34" charset="0"/>
        <a:buChar char="•"/>
        <a:defRPr kern="1200">
          <a:solidFill>
            <a:srgbClr val="262626"/>
          </a:solidFill>
          <a:latin typeface="BentonSans-Medium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14400"/>
            <a:ext cx="9144000" cy="5943600"/>
          </a:xfrm>
          <a:prstGeom prst="rect">
            <a:avLst/>
          </a:prstGeom>
          <a:solidFill>
            <a:srgbClr val="D3D3C9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99" name="Picture 7" descr="HMSLogo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274638"/>
            <a:ext cx="15382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740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62626"/>
          </a:solidFill>
          <a:latin typeface="Anziano Pro" pitchFamily="50" charset="0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nziano Pro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nziano Pro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nziano Pro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nziano Pro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ziano Pro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ziano Pro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ziano Pro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ziano Pro" charset="0"/>
          <a:ea typeface="ＭＳ Ｐゴシック" charset="0"/>
          <a:cs typeface="ＭＳ Ｐゴシック" charset="0"/>
        </a:defRPr>
      </a:lvl9pPr>
    </p:titleStyle>
    <p:bodyStyle>
      <a:lvl1pPr marL="457200" indent="-273050" algn="l" rtl="0" eaLnBrk="0" fontAlgn="base" hangingPunct="0">
        <a:spcBef>
          <a:spcPct val="20000"/>
        </a:spcBef>
        <a:spcAft>
          <a:spcPts val="600"/>
        </a:spcAft>
        <a:buClr>
          <a:srgbClr val="AB011E"/>
        </a:buClr>
        <a:buSzPct val="80000"/>
        <a:buFont typeface="Arial" pitchFamily="34" charset="0"/>
        <a:buChar char="•"/>
        <a:defRPr sz="2400" kern="1200">
          <a:solidFill>
            <a:srgbClr val="262626"/>
          </a:solidFill>
          <a:latin typeface="BentonSans-Medium"/>
          <a:ea typeface="MS PGothic" pitchFamily="34" charset="-128"/>
          <a:cs typeface="MS PGothic" pitchFamily="34" charset="-128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Clr>
          <a:srgbClr val="AB011E"/>
        </a:buClr>
        <a:buSzPct val="80000"/>
        <a:buFont typeface="Arial" pitchFamily="34" charset="0"/>
        <a:buChar char="◦"/>
        <a:defRPr kern="1200">
          <a:solidFill>
            <a:srgbClr val="262626"/>
          </a:solidFill>
          <a:latin typeface="BentonSans-Medium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B011E"/>
        </a:buClr>
        <a:buSzPct val="80000"/>
        <a:buFont typeface="Arial" pitchFamily="34" charset="0"/>
        <a:buChar char="•"/>
        <a:defRPr kern="1200">
          <a:solidFill>
            <a:srgbClr val="262626"/>
          </a:solidFill>
          <a:latin typeface="BentonSans-Medium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B011E"/>
        </a:buClr>
        <a:buSzPct val="80000"/>
        <a:buFont typeface="Arial" pitchFamily="34" charset="0"/>
        <a:buChar char="◦"/>
        <a:defRPr kern="1200">
          <a:solidFill>
            <a:srgbClr val="262626"/>
          </a:solidFill>
          <a:latin typeface="BentonSans-Medium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B011E"/>
        </a:buClr>
        <a:buSzPct val="80000"/>
        <a:buFont typeface="Calibri" pitchFamily="34" charset="0"/>
        <a:buChar char="•"/>
        <a:defRPr kern="1200">
          <a:solidFill>
            <a:srgbClr val="262626"/>
          </a:solidFill>
          <a:latin typeface="BentonSans-Medium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0" y="5994400"/>
            <a:ext cx="9144000" cy="863600"/>
          </a:xfrm>
          <a:prstGeom prst="rect">
            <a:avLst/>
          </a:prstGeom>
          <a:solidFill>
            <a:srgbClr val="D3D3C9">
              <a:alpha val="50000"/>
            </a:srgb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291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00200"/>
            <a:ext cx="7391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Text Placeholder 7"/>
          <p:cNvSpPr txBox="1">
            <a:spLocks/>
          </p:cNvSpPr>
          <p:nvPr userDrawn="1"/>
        </p:nvSpPr>
        <p:spPr>
          <a:xfrm>
            <a:off x="8389938" y="6275388"/>
            <a:ext cx="641350" cy="341312"/>
          </a:xfrm>
          <a:prstGeom prst="rect">
            <a:avLst/>
          </a:prstGeom>
        </p:spPr>
        <p:txBody>
          <a:bodyPr/>
          <a:lstStyle>
            <a:lvl1pPr marL="18256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B011E"/>
              </a:buClr>
              <a:buSzPct val="80000"/>
            </a:pPr>
            <a:fld id="{434355EA-5B86-45BE-953B-018A35E751CB}" type="slidenum">
              <a:rPr lang="en-US" sz="11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AB011E"/>
                </a:buClr>
                <a:buSzPct val="80000"/>
              </a:pPr>
              <a:t>‹#›</a:t>
            </a:fld>
            <a:endParaRPr lang="en-US" sz="11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4" name="Picture 7" descr="HMSLogo.gif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02375"/>
            <a:ext cx="1031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854700" y="6188075"/>
            <a:ext cx="0" cy="47625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TextBox 13"/>
          <p:cNvSpPr txBox="1">
            <a:spLocks noChangeArrowheads="1"/>
          </p:cNvSpPr>
          <p:nvPr userDrawn="1"/>
        </p:nvSpPr>
        <p:spPr bwMode="auto">
          <a:xfrm>
            <a:off x="5870575" y="6188075"/>
            <a:ext cx="2555875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D4D4D"/>
                </a:solidFill>
                <a:latin typeface="Georgia" pitchFamily="18" charset="0"/>
              </a:rPr>
              <a:t/>
            </a:r>
            <a:br>
              <a:rPr lang="en-US" sz="1100" dirty="0">
                <a:solidFill>
                  <a:srgbClr val="4D4D4D"/>
                </a:solidFill>
                <a:latin typeface="Georgia" pitchFamily="18" charset="0"/>
              </a:rPr>
            </a:b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Office for Faculty</a:t>
            </a:r>
            <a:r>
              <a:rPr lang="en-US" sz="1100" baseline="0" dirty="0" smtClean="0">
                <a:solidFill>
                  <a:srgbClr val="4D4D4D"/>
                </a:solidFill>
                <a:latin typeface="Georgia" pitchFamily="18" charset="0"/>
              </a:rPr>
              <a:t> Affairs</a:t>
            </a:r>
            <a:endParaRPr lang="en-US" sz="1100" dirty="0">
              <a:solidFill>
                <a:srgbClr val="4D4D4D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7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Georgia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Georgia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Georgia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Georgia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Georgia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457200" indent="-273050" algn="l" rtl="0" eaLnBrk="0" fontAlgn="base" hangingPunct="0">
        <a:spcBef>
          <a:spcPts val="575"/>
        </a:spcBef>
        <a:spcAft>
          <a:spcPts val="600"/>
        </a:spcAft>
        <a:buClr>
          <a:srgbClr val="FF2525"/>
        </a:buClr>
        <a:buSzPct val="80000"/>
        <a:buFont typeface="Arial" pitchFamily="34" charset="0"/>
        <a:buChar char="•"/>
        <a:defRPr sz="2400" kern="1200">
          <a:solidFill>
            <a:srgbClr val="262626"/>
          </a:solidFill>
          <a:latin typeface="Arial"/>
          <a:ea typeface="MS PGothic" pitchFamily="34" charset="-128"/>
          <a:cs typeface="MS PGothic" pitchFamily="34" charset="-128"/>
        </a:defRPr>
      </a:lvl1pPr>
      <a:lvl2pPr marL="739775" indent="-228600" algn="l" rtl="0" eaLnBrk="0" fontAlgn="base" hangingPunct="0">
        <a:spcBef>
          <a:spcPts val="438"/>
        </a:spcBef>
        <a:spcAft>
          <a:spcPct val="0"/>
        </a:spcAft>
        <a:buClr>
          <a:srgbClr val="FF2525"/>
        </a:buClr>
        <a:buSzPct val="60000"/>
        <a:buFont typeface="Lucida Grande" pitchFamily="1" charset="0"/>
        <a:buChar char="º"/>
        <a:defRPr kern="1200">
          <a:solidFill>
            <a:srgbClr val="262626"/>
          </a:solidFill>
          <a:latin typeface="Arial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ts val="438"/>
        </a:spcBef>
        <a:spcAft>
          <a:spcPct val="0"/>
        </a:spcAft>
        <a:buClr>
          <a:srgbClr val="FF2525"/>
        </a:buClr>
        <a:buSzPct val="80000"/>
        <a:buFont typeface="Arial" pitchFamily="34" charset="0"/>
        <a:buChar char="•"/>
        <a:defRPr kern="1200">
          <a:solidFill>
            <a:srgbClr val="262626"/>
          </a:solidFill>
          <a:latin typeface="Arial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ts val="438"/>
        </a:spcBef>
        <a:spcAft>
          <a:spcPct val="0"/>
        </a:spcAft>
        <a:buClr>
          <a:srgbClr val="FF2525"/>
        </a:buClr>
        <a:buSzPct val="60000"/>
        <a:buFont typeface="Lucida Grande" pitchFamily="1" charset="0"/>
        <a:buChar char="º"/>
        <a:defRPr kern="1200">
          <a:solidFill>
            <a:srgbClr val="262626"/>
          </a:solidFill>
          <a:latin typeface="Arial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ts val="438"/>
        </a:spcBef>
        <a:spcAft>
          <a:spcPct val="0"/>
        </a:spcAft>
        <a:buClr>
          <a:srgbClr val="FF2525"/>
        </a:buClr>
        <a:buSzPct val="80000"/>
        <a:buFont typeface="Arial" pitchFamily="34" charset="0"/>
        <a:buChar char="•"/>
        <a:defRPr kern="1200">
          <a:solidFill>
            <a:srgbClr val="262626"/>
          </a:solidFill>
          <a:latin typeface="Arial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ctrTitle"/>
          </p:nvPr>
        </p:nvSpPr>
        <p:spPr>
          <a:xfrm>
            <a:off x="914400" y="2407087"/>
            <a:ext cx="7543800" cy="1169551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Promotion at Harvard Medical School</a:t>
            </a:r>
            <a:endParaRPr lang="en-US" dirty="0" smtClean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994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91100" y="5095875"/>
            <a:ext cx="3783013" cy="1416050"/>
          </a:xfrm>
        </p:spPr>
        <p:txBody>
          <a:bodyPr/>
          <a:lstStyle/>
          <a:p>
            <a:pPr marL="182563">
              <a:spcAft>
                <a:spcPct val="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Maureen T. Connelly, MD, MPH</a:t>
            </a:r>
          </a:p>
          <a:p>
            <a:pPr marL="182563">
              <a:spcAft>
                <a:spcPct val="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Dean for Faculty Affairs</a:t>
            </a:r>
          </a:p>
          <a:p>
            <a:pPr marL="182563">
              <a:spcAft>
                <a:spcPct val="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Harvard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13866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Role of Significant Supporting Activities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0966" y="1943990"/>
            <a:ext cx="2362200" cy="1676400"/>
          </a:xfrm>
          <a:prstGeom prst="rect">
            <a:avLst/>
          </a:prstGeom>
          <a:solidFill>
            <a:srgbClr val="A51C30"/>
          </a:solidFill>
          <a:ln>
            <a:solidFill>
              <a:srgbClr val="A51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AoE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3341" y="1943990"/>
            <a:ext cx="1066800" cy="1676400"/>
          </a:xfrm>
          <a:prstGeom prst="rect">
            <a:avLst/>
          </a:prstGeom>
          <a:solidFill>
            <a:srgbClr val="4E84C4"/>
          </a:solidFill>
          <a:ln>
            <a:solidFill>
              <a:srgbClr val="4E84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Teaching</a:t>
            </a: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&amp; </a:t>
            </a: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Education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362555" y="1658240"/>
            <a:ext cx="0" cy="1981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440966" y="4038600"/>
            <a:ext cx="23723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5275" y="2434522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1" y="4135785"/>
            <a:ext cx="123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16744" y="1940594"/>
            <a:ext cx="3407259" cy="1679795"/>
            <a:chOff x="4754794" y="2994473"/>
            <a:chExt cx="3407259" cy="1679795"/>
          </a:xfrm>
        </p:grpSpPr>
        <p:sp>
          <p:nvSpPr>
            <p:cNvPr id="10" name="Rectangle 9"/>
            <p:cNvSpPr/>
            <p:nvPr/>
          </p:nvSpPr>
          <p:spPr>
            <a:xfrm>
              <a:off x="7509818" y="2994473"/>
              <a:ext cx="342900" cy="1676400"/>
            </a:xfrm>
            <a:prstGeom prst="rect">
              <a:avLst/>
            </a:prstGeom>
            <a:solidFill>
              <a:srgbClr val="52854C"/>
            </a:solidFill>
            <a:ln>
              <a:solidFill>
                <a:srgbClr val="5285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63165" y="2994473"/>
              <a:ext cx="298888" cy="1679795"/>
            </a:xfrm>
            <a:prstGeom prst="rect">
              <a:avLst/>
            </a:prstGeom>
            <a:solidFill>
              <a:srgbClr val="C4961A"/>
            </a:solidFill>
            <a:ln>
              <a:solidFill>
                <a:srgbClr val="C496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54794" y="2994473"/>
              <a:ext cx="1676400" cy="1676400"/>
            </a:xfrm>
            <a:prstGeom prst="rect">
              <a:avLst/>
            </a:prstGeom>
            <a:solidFill>
              <a:srgbClr val="A51C30"/>
            </a:solidFill>
            <a:ln>
              <a:solidFill>
                <a:srgbClr val="A51C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AoE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31194" y="2994473"/>
              <a:ext cx="1066800" cy="1676400"/>
            </a:xfrm>
            <a:prstGeom prst="rect">
              <a:avLst/>
            </a:prstGeom>
            <a:solidFill>
              <a:srgbClr val="4E84C4"/>
            </a:solidFill>
            <a:ln>
              <a:solidFill>
                <a:srgbClr val="4E84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Teaching</a:t>
              </a:r>
            </a:p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&amp; </a:t>
              </a:r>
            </a:p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Education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73579" y="4522640"/>
            <a:ext cx="457200" cy="1256271"/>
            <a:chOff x="511629" y="4678918"/>
            <a:chExt cx="457200" cy="1256271"/>
          </a:xfrm>
        </p:grpSpPr>
        <p:sp>
          <p:nvSpPr>
            <p:cNvPr id="15" name="Rectangle 14"/>
            <p:cNvSpPr/>
            <p:nvPr/>
          </p:nvSpPr>
          <p:spPr>
            <a:xfrm>
              <a:off x="511629" y="4678918"/>
              <a:ext cx="457200" cy="415159"/>
            </a:xfrm>
            <a:prstGeom prst="rect">
              <a:avLst/>
            </a:prstGeom>
            <a:solidFill>
              <a:srgbClr val="A51C30"/>
            </a:solidFill>
            <a:ln>
              <a:solidFill>
                <a:srgbClr val="A51C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1629" y="5094077"/>
              <a:ext cx="457200" cy="415159"/>
            </a:xfrm>
            <a:prstGeom prst="rect">
              <a:avLst/>
            </a:prstGeom>
            <a:solidFill>
              <a:srgbClr val="4E84C4"/>
            </a:solidFill>
            <a:ln>
              <a:solidFill>
                <a:srgbClr val="4E84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5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0229" y="5521719"/>
              <a:ext cx="228600" cy="413469"/>
            </a:xfrm>
            <a:prstGeom prst="rect">
              <a:avLst/>
            </a:prstGeom>
            <a:solidFill>
              <a:srgbClr val="C4961A"/>
            </a:solidFill>
            <a:ln>
              <a:solidFill>
                <a:srgbClr val="C496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1629" y="5520030"/>
              <a:ext cx="228600" cy="415159"/>
            </a:xfrm>
            <a:prstGeom prst="rect">
              <a:avLst/>
            </a:prstGeom>
            <a:solidFill>
              <a:srgbClr val="52854C"/>
            </a:solidFill>
            <a:ln>
              <a:solidFill>
                <a:srgbClr val="5285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330779" y="4520497"/>
            <a:ext cx="326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Area of Excellence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33980" y="4960712"/>
            <a:ext cx="2646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Teaching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3980" y="5409579"/>
            <a:ext cx="321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Significant Supporting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4618" y="1524000"/>
            <a:ext cx="94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SSA’s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170041" y="4031411"/>
            <a:ext cx="162310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8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Teaching Requirements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</a:t>
            </a:r>
            <a:r>
              <a:rPr lang="en-US" dirty="0"/>
              <a:t>for all faculty</a:t>
            </a:r>
          </a:p>
          <a:p>
            <a:r>
              <a:rPr lang="en-US" dirty="0"/>
              <a:t>Expectation ≥50 hours/year</a:t>
            </a:r>
          </a:p>
          <a:p>
            <a:pPr lvl="1"/>
            <a:r>
              <a:rPr lang="en-US" dirty="0"/>
              <a:t>Learners: students, residents, fellows, post docs, peers</a:t>
            </a:r>
          </a:p>
          <a:p>
            <a:pPr lvl="2"/>
            <a:r>
              <a:rPr lang="en-US" dirty="0"/>
              <a:t>Does not </a:t>
            </a:r>
            <a:r>
              <a:rPr lang="en-US" b="1" dirty="0"/>
              <a:t>require</a:t>
            </a:r>
            <a:r>
              <a:rPr lang="en-US" dirty="0"/>
              <a:t> teaching of students</a:t>
            </a:r>
          </a:p>
          <a:p>
            <a:pPr lvl="1"/>
            <a:r>
              <a:rPr lang="en-US" dirty="0"/>
              <a:t>Setting: classroom, clinical setting, lab…</a:t>
            </a:r>
          </a:p>
          <a:p>
            <a:pPr lvl="1"/>
            <a:r>
              <a:rPr lang="en-US" dirty="0"/>
              <a:t>Only Harvard associated teaching counts for 50 hours</a:t>
            </a:r>
          </a:p>
          <a:p>
            <a:pPr lvl="2"/>
            <a:r>
              <a:rPr lang="en-US" dirty="0"/>
              <a:t>HMS associated affiliates, HSPH, Harvard College… </a:t>
            </a:r>
          </a:p>
          <a:p>
            <a:pPr lvl="2"/>
            <a:r>
              <a:rPr lang="en-US" dirty="0"/>
              <a:t>Teaching outside of Harvard more reflective of </a:t>
            </a:r>
            <a:r>
              <a:rPr lang="en-US" dirty="0" smtClean="0"/>
              <a:t>reputation</a:t>
            </a:r>
            <a:endParaRPr lang="en-US" sz="2200" dirty="0">
              <a:latin typeface="Arial" pitchFamily="34" charset="0"/>
            </a:endParaRPr>
          </a:p>
        </p:txBody>
      </p:sp>
      <p:pic>
        <p:nvPicPr>
          <p:cNvPr id="4" name="Picture 3" descr="https://portal.bidmc.org/Education/~/media/Images/Education/Center%20for%20Education/Ed_SkillsLab1.ashx?mh=110&amp;mw=1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543049"/>
            <a:ext cx="1704975" cy="1047751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4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Assistant vs. Associate Metrics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213162"/>
              </p:ext>
            </p:extLst>
          </p:nvPr>
        </p:nvGraphicFramePr>
        <p:xfrm>
          <a:off x="457200" y="1905000"/>
          <a:ext cx="8229600" cy="350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667000"/>
                <a:gridCol w="2819400"/>
              </a:tblGrid>
              <a:tr h="4703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Assistant Professor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Associate Professor</a:t>
                      </a:r>
                      <a:endParaRPr lang="en-US" dirty="0"/>
                    </a:p>
                  </a:txBody>
                  <a:tcPr/>
                </a:tc>
              </a:tr>
              <a:tr h="470367">
                <a:tc>
                  <a:txBody>
                    <a:bodyPr/>
                    <a:lstStyle/>
                    <a:p>
                      <a:r>
                        <a:rPr lang="en-US" dirty="0" smtClean="0"/>
                        <a:t>Extent</a:t>
                      </a:r>
                      <a:r>
                        <a:rPr lang="en-US" baseline="0" dirty="0" smtClean="0"/>
                        <a:t> of Reputation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Local/Regional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Regional/National</a:t>
                      </a:r>
                      <a:endParaRPr lang="en-US" dirty="0"/>
                    </a:p>
                  </a:txBody>
                  <a:tcPr/>
                </a:tc>
              </a:tr>
              <a:tr h="811866">
                <a:tc>
                  <a:txBody>
                    <a:bodyPr/>
                    <a:lstStyle/>
                    <a:p>
                      <a:r>
                        <a:rPr lang="en-US" dirty="0" smtClean="0"/>
                        <a:t>Leadership roles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Local/Regional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Professional</a:t>
                      </a:r>
                      <a:r>
                        <a:rPr lang="en-US" baseline="0" dirty="0" smtClean="0"/>
                        <a:t> societies, grant review, consensus panels</a:t>
                      </a:r>
                      <a:endParaRPr lang="en-US" dirty="0"/>
                    </a:p>
                  </a:txBody>
                  <a:tcPr/>
                </a:tc>
              </a:tr>
              <a:tr h="470367">
                <a:tc>
                  <a:txBody>
                    <a:bodyPr/>
                    <a:lstStyle/>
                    <a:p>
                      <a:r>
                        <a:rPr lang="en-US" dirty="0" smtClean="0"/>
                        <a:t>Editorial</a:t>
                      </a:r>
                      <a:r>
                        <a:rPr lang="en-US" baseline="0" dirty="0" smtClean="0"/>
                        <a:t> roles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 hoc reviews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Editorial</a:t>
                      </a:r>
                      <a:r>
                        <a:rPr lang="en-US" baseline="0" dirty="0" smtClean="0"/>
                        <a:t> positions</a:t>
                      </a:r>
                      <a:endParaRPr lang="en-US" dirty="0"/>
                    </a:p>
                  </a:txBody>
                  <a:tcPr/>
                </a:tc>
              </a:tr>
              <a:tr h="470367">
                <a:tc>
                  <a:txBody>
                    <a:bodyPr/>
                    <a:lstStyle/>
                    <a:p>
                      <a:r>
                        <a:rPr lang="en-US" dirty="0" smtClean="0"/>
                        <a:t>Authorship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first 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senior author</a:t>
                      </a:r>
                      <a:endParaRPr lang="en-US" dirty="0"/>
                    </a:p>
                  </a:txBody>
                  <a:tcPr/>
                </a:tc>
              </a:tr>
              <a:tr h="811866">
                <a:tc>
                  <a:txBody>
                    <a:bodyPr/>
                    <a:lstStyle/>
                    <a:p>
                      <a:r>
                        <a:rPr lang="en-US" dirty="0" smtClean="0"/>
                        <a:t>Independence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still be working under mentor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Evidence of independence from mentor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6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Assistant and Associate Professor Promotion Process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838200" y="1433744"/>
            <a:ext cx="3200400" cy="457200"/>
          </a:xfrm>
          <a:prstGeom prst="roundRect">
            <a:avLst>
              <a:gd name="adj" fmla="val 16667"/>
            </a:avLst>
          </a:prstGeom>
          <a:solidFill>
            <a:srgbClr val="8996A0"/>
          </a:solidFill>
          <a:ln w="28575">
            <a:solidFill>
              <a:srgbClr val="293352"/>
            </a:solidFill>
            <a:round/>
            <a:headEnd/>
            <a:tailEnd/>
          </a:ln>
          <a:effectLst/>
          <a:extLst/>
        </p:spPr>
        <p:txBody>
          <a:bodyPr wrap="none" tIns="228600" anchor="ctr" anchorCtr="1"/>
          <a:lstStyle/>
          <a:p>
            <a:pPr algn="ctr" eaLnBrk="1" hangingPunct="1"/>
            <a:r>
              <a:rPr lang="en-US" b="0" dirty="0">
                <a:solidFill>
                  <a:schemeClr val="bg1"/>
                </a:solidFill>
                <a:latin typeface="Arial" charset="0"/>
              </a:rPr>
              <a:t>Hospital Department Process</a:t>
            </a:r>
          </a:p>
          <a:p>
            <a:pPr algn="ctr" eaLnBrk="1" hangingPunct="1"/>
            <a:endParaRPr lang="en-US" b="0" dirty="0">
              <a:latin typeface="Arial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838200" y="2286000"/>
            <a:ext cx="3276600" cy="685800"/>
          </a:xfrm>
          <a:prstGeom prst="roundRect">
            <a:avLst>
              <a:gd name="adj" fmla="val 16667"/>
            </a:avLst>
          </a:prstGeom>
          <a:solidFill>
            <a:srgbClr val="8996A0"/>
          </a:solidFill>
          <a:ln w="28575">
            <a:solidFill>
              <a:srgbClr val="293352"/>
            </a:solidFill>
            <a:round/>
            <a:headEnd/>
            <a:tailEnd/>
          </a:ln>
          <a:effectLst/>
          <a:extLst/>
        </p:spPr>
        <p:txBody>
          <a:bodyPr wrap="none" anchor="ctr" anchorCtr="1"/>
          <a:lstStyle/>
          <a:p>
            <a:pPr algn="ctr" eaLnBrk="1" hangingPunct="1"/>
            <a:r>
              <a:rPr lang="en-US" b="0" dirty="0">
                <a:solidFill>
                  <a:schemeClr val="bg1"/>
                </a:solidFill>
                <a:latin typeface="Arial" charset="0"/>
              </a:rPr>
              <a:t>Department Executive </a:t>
            </a:r>
          </a:p>
          <a:p>
            <a:pPr algn="ctr" eaLnBrk="1" hangingPunct="1"/>
            <a:r>
              <a:rPr lang="en-US" b="0" dirty="0">
                <a:solidFill>
                  <a:schemeClr val="bg1"/>
                </a:solidFill>
                <a:latin typeface="Arial" charset="0"/>
              </a:rPr>
              <a:t>Committee</a:t>
            </a:r>
            <a:endParaRPr lang="en-US" b="0" dirty="0">
              <a:latin typeface="Arial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72200" y="22479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>
                <a:latin typeface="Arial" charset="0"/>
              </a:rPr>
              <a:t>HMS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209800" y="19431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noFill/>
          <a:ln w="25400">
            <a:solidFill>
              <a:srgbClr val="8996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5029200" y="2628900"/>
            <a:ext cx="3276600" cy="457200"/>
          </a:xfrm>
          <a:prstGeom prst="roundRect">
            <a:avLst>
              <a:gd name="adj" fmla="val 16667"/>
            </a:avLst>
          </a:prstGeom>
          <a:solidFill>
            <a:srgbClr val="8996A0"/>
          </a:solidFill>
          <a:ln w="28575">
            <a:solidFill>
              <a:srgbClr val="293352"/>
            </a:solidFill>
            <a:round/>
            <a:headEnd/>
            <a:tailEnd/>
          </a:ln>
          <a:effectLst/>
          <a:extLst/>
        </p:spPr>
        <p:txBody>
          <a:bodyPr wrap="none" anchor="ctr" anchorCtr="1"/>
          <a:lstStyle/>
          <a:p>
            <a:pPr algn="ctr" eaLnBrk="1" hangingPunct="1"/>
            <a:r>
              <a:rPr lang="en-US" b="0" dirty="0">
                <a:solidFill>
                  <a:schemeClr val="bg1"/>
                </a:solidFill>
                <a:latin typeface="Arial" charset="0"/>
              </a:rPr>
              <a:t>Submission to Faculty Affairs</a:t>
            </a:r>
            <a:endParaRPr lang="en-US" b="0" dirty="0">
              <a:latin typeface="Arial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5105400" y="3467100"/>
            <a:ext cx="3200400" cy="457200"/>
          </a:xfrm>
          <a:prstGeom prst="roundRect">
            <a:avLst>
              <a:gd name="adj" fmla="val 16667"/>
            </a:avLst>
          </a:prstGeom>
          <a:solidFill>
            <a:srgbClr val="8996A0"/>
          </a:solidFill>
          <a:ln w="28575">
            <a:solidFill>
              <a:srgbClr val="293352"/>
            </a:solidFill>
            <a:round/>
            <a:headEnd/>
            <a:tailEnd/>
          </a:ln>
          <a:effectLst/>
          <a:extLst/>
        </p:spPr>
        <p:txBody>
          <a:bodyPr wrap="none" tIns="228600" anchor="ctr" anchorCtr="1"/>
          <a:lstStyle/>
          <a:p>
            <a:pPr algn="ctr" eaLnBrk="1" hangingPunct="1"/>
            <a:r>
              <a:rPr lang="en-US" b="0" dirty="0">
                <a:solidFill>
                  <a:schemeClr val="bg1"/>
                </a:solidFill>
                <a:latin typeface="Arial" charset="0"/>
              </a:rPr>
              <a:t>Review by P&amp;R Committee</a:t>
            </a:r>
          </a:p>
          <a:p>
            <a:pPr algn="ctr" eaLnBrk="1" hangingPunct="1"/>
            <a:endParaRPr lang="en-US" b="0" dirty="0">
              <a:latin typeface="Arial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914400" y="4610100"/>
            <a:ext cx="3200400" cy="457200"/>
          </a:xfrm>
          <a:prstGeom prst="roundRect">
            <a:avLst>
              <a:gd name="adj" fmla="val 16667"/>
            </a:avLst>
          </a:prstGeom>
          <a:solidFill>
            <a:srgbClr val="8996A0"/>
          </a:solidFill>
          <a:ln w="28575">
            <a:solidFill>
              <a:srgbClr val="293352"/>
            </a:solidFill>
            <a:round/>
            <a:headEnd/>
            <a:tailEnd/>
          </a:ln>
          <a:effectLst/>
          <a:extLst/>
        </p:spPr>
        <p:txBody>
          <a:bodyPr wrap="none" tIns="228600" anchor="ctr" anchorCtr="1"/>
          <a:lstStyle/>
          <a:p>
            <a:pPr algn="ctr" eaLnBrk="1" hangingPunct="1"/>
            <a:r>
              <a:rPr lang="en-US" b="0" dirty="0">
                <a:solidFill>
                  <a:schemeClr val="bg1"/>
                </a:solidFill>
                <a:latin typeface="Arial" charset="0"/>
              </a:rPr>
              <a:t>Review by the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University</a:t>
            </a:r>
            <a:endParaRPr lang="en-US" b="0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endParaRPr lang="en-US" b="0" dirty="0">
              <a:latin typeface="Arial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029200" y="4305300"/>
            <a:ext cx="3276600" cy="457200"/>
          </a:xfrm>
          <a:prstGeom prst="roundRect">
            <a:avLst>
              <a:gd name="adj" fmla="val 16667"/>
            </a:avLst>
          </a:prstGeom>
          <a:solidFill>
            <a:srgbClr val="8996A0"/>
          </a:solidFill>
          <a:ln w="28575">
            <a:solidFill>
              <a:srgbClr val="293352"/>
            </a:solidFill>
            <a:round/>
            <a:headEnd/>
            <a:tailEnd/>
          </a:ln>
          <a:effectLst/>
          <a:extLst/>
        </p:spPr>
        <p:txBody>
          <a:bodyPr wrap="none" anchor="ctr" anchorCtr="1"/>
          <a:lstStyle/>
          <a:p>
            <a:pPr algn="ctr" eaLnBrk="1" hangingPunct="1"/>
            <a:r>
              <a:rPr lang="en-US" b="0" dirty="0">
                <a:solidFill>
                  <a:schemeClr val="bg1"/>
                </a:solidFill>
                <a:latin typeface="Arial" charset="0"/>
              </a:rPr>
              <a:t>Review by the Dean’s Office</a:t>
            </a:r>
            <a:endParaRPr lang="en-US" b="0" dirty="0">
              <a:latin typeface="Arial" charset="0"/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6477000" y="31623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noFill/>
          <a:ln w="25400">
            <a:solidFill>
              <a:srgbClr val="8996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6477000" y="40005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noFill/>
          <a:ln w="25400">
            <a:solidFill>
              <a:srgbClr val="8996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 rot="1341403">
            <a:off x="4191000" y="2705100"/>
            <a:ext cx="760413" cy="234950"/>
          </a:xfrm>
          <a:prstGeom prst="rightArrow">
            <a:avLst>
              <a:gd name="adj1" fmla="val 50000"/>
              <a:gd name="adj2" fmla="val 80912"/>
            </a:avLst>
          </a:prstGeom>
          <a:noFill/>
          <a:ln w="25400">
            <a:solidFill>
              <a:srgbClr val="8996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 rot="9863364">
            <a:off x="4191000" y="46101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noFill/>
          <a:ln w="25400">
            <a:solidFill>
              <a:srgbClr val="8996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AutoShape 39"/>
          <p:cNvSpPr>
            <a:spLocks noChangeArrowheads="1"/>
          </p:cNvSpPr>
          <p:nvPr/>
        </p:nvSpPr>
        <p:spPr bwMode="auto">
          <a:xfrm rot="1341403">
            <a:off x="4166157" y="5072801"/>
            <a:ext cx="760413" cy="234950"/>
          </a:xfrm>
          <a:prstGeom prst="rightArrow">
            <a:avLst>
              <a:gd name="adj1" fmla="val 50000"/>
              <a:gd name="adj2" fmla="val 80912"/>
            </a:avLst>
          </a:prstGeom>
          <a:noFill/>
          <a:ln w="25400">
            <a:solidFill>
              <a:srgbClr val="8996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AutoShape 40"/>
          <p:cNvSpPr>
            <a:spLocks noChangeArrowheads="1"/>
          </p:cNvSpPr>
          <p:nvPr/>
        </p:nvSpPr>
        <p:spPr bwMode="auto">
          <a:xfrm>
            <a:off x="5038078" y="5257800"/>
            <a:ext cx="3276600" cy="533400"/>
          </a:xfrm>
          <a:prstGeom prst="roundRect">
            <a:avLst>
              <a:gd name="adj" fmla="val 16667"/>
            </a:avLst>
          </a:prstGeom>
          <a:solidFill>
            <a:srgbClr val="8996A0"/>
          </a:solidFill>
          <a:ln w="28575">
            <a:solidFill>
              <a:srgbClr val="293352"/>
            </a:solidFill>
            <a:round/>
            <a:headEnd/>
            <a:tailEnd/>
          </a:ln>
          <a:effectLst/>
          <a:extLst/>
        </p:spPr>
        <p:txBody>
          <a:bodyPr wrap="none" anchor="ctr" anchorCtr="1"/>
          <a:lstStyle/>
          <a:p>
            <a:pPr algn="ctr" eaLnBrk="1" hangingPunct="1"/>
            <a:r>
              <a:rPr lang="en-US" b="0" dirty="0">
                <a:solidFill>
                  <a:schemeClr val="bg1"/>
                </a:solidFill>
                <a:latin typeface="Arial" charset="0"/>
              </a:rPr>
              <a:t>Notification of Department </a:t>
            </a:r>
          </a:p>
        </p:txBody>
      </p:sp>
    </p:spTree>
    <p:extLst>
      <p:ext uri="{BB962C8B-B14F-4D97-AF65-F5344CB8AC3E}">
        <p14:creationId xmlns:p14="http://schemas.microsoft.com/office/powerpoint/2010/main" val="2903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arrives at Faculty Affairs?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/>
              <a:t>Letter from the Department Head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200" dirty="0"/>
              <a:t>CV in the Harvard format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200" dirty="0"/>
              <a:t>Letters of evaluation/support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Obtained by the Department Chair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At least 4 for assistant professor – at least 2 from HMS, 1 from outside </a:t>
            </a:r>
            <a:r>
              <a:rPr lang="en-US" sz="2000" dirty="0" smtClean="0"/>
              <a:t>HMS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At least 6 for associate professor – at least 2 from HMS, at least 2 from outside, one of which must be impartial</a:t>
            </a:r>
            <a:endParaRPr lang="en-US" sz="2000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200" dirty="0" smtClean="0"/>
              <a:t>Two </a:t>
            </a:r>
            <a:r>
              <a:rPr lang="en-US" sz="2200" dirty="0"/>
              <a:t>most significant scholarly </a:t>
            </a:r>
            <a:r>
              <a:rPr lang="en-US" sz="2200" dirty="0" smtClean="0"/>
              <a:t>contributions for assistant; five for associate</a:t>
            </a:r>
            <a:endParaRPr lang="en-US" sz="2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Review in the Office for Faculty Affairs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dirty="0"/>
              <a:t>HMS sends an email to the faculty member </a:t>
            </a:r>
          </a:p>
          <a:p>
            <a:pPr lvl="1" eaLnBrk="1" hangingPunct="1">
              <a:spcBef>
                <a:spcPct val="150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Promotion material has been received</a:t>
            </a:r>
          </a:p>
          <a:p>
            <a:pPr lvl="1" eaLnBrk="1" hangingPunct="1">
              <a:spcBef>
                <a:spcPct val="150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Access to confidential web site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dirty="0"/>
              <a:t>Review of the CV to be sure the format is correct and the essential information is present and clear</a:t>
            </a:r>
          </a:p>
          <a:p>
            <a:pPr lvl="1" eaLnBrk="1" hangingPunct="1">
              <a:spcBef>
                <a:spcPct val="150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Department is contacted if changes needed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dirty="0"/>
              <a:t>Search material present if needed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dirty="0"/>
              <a:t>Confirm the number/ types of letters are </a:t>
            </a:r>
            <a:r>
              <a:rPr lang="en-US" dirty="0" smtClean="0"/>
              <a:t>appropriate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Promotions Milestone Website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05095"/>
            <a:ext cx="8229600" cy="453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685800" y="6324600"/>
            <a:ext cx="723900" cy="23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dirty="0">
                <a:latin typeface="Arial" charset="0"/>
              </a:rPr>
              <a:t>01/01/10</a:t>
            </a:r>
          </a:p>
        </p:txBody>
      </p:sp>
    </p:spTree>
    <p:extLst>
      <p:ext uri="{BB962C8B-B14F-4D97-AF65-F5344CB8AC3E}">
        <p14:creationId xmlns:p14="http://schemas.microsoft.com/office/powerpoint/2010/main" val="17945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P&amp;R Process for Review of Candidates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10000"/>
              </a:spcBef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Reviewers from different department &amp; institution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Assistant candidates: Three reviewers 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Vote ahead of meeting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If unanimously approved, not discussed at meeting</a:t>
            </a:r>
          </a:p>
          <a:p>
            <a:pPr eaLnBrk="1" hangingPunct="1">
              <a:spcBef>
                <a:spcPct val="35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Two reviewers for associates and all discussed</a:t>
            </a:r>
          </a:p>
          <a:p>
            <a:pPr eaLnBrk="1" hangingPunct="1">
              <a:spcBef>
                <a:spcPct val="35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Comments by the Department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Representative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Committee discussion and vote</a:t>
            </a:r>
          </a:p>
          <a:p>
            <a:pPr eaLnBrk="1" hangingPunct="1">
              <a:spcBef>
                <a:spcPct val="1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Recommendation advisory to the Dean </a:t>
            </a:r>
          </a:p>
        </p:txBody>
      </p:sp>
    </p:spTree>
    <p:extLst>
      <p:ext uri="{BB962C8B-B14F-4D97-AF65-F5344CB8AC3E}">
        <p14:creationId xmlns:p14="http://schemas.microsoft.com/office/powerpoint/2010/main" val="40245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Longer Service Criteria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91400" cy="4419600"/>
          </a:xfrm>
        </p:spPr>
        <p:txBody>
          <a:bodyPr/>
          <a:lstStyle/>
          <a:p>
            <a:r>
              <a:rPr lang="en-US" sz="2200" dirty="0"/>
              <a:t>Committee established in 1999</a:t>
            </a:r>
          </a:p>
          <a:p>
            <a:r>
              <a:rPr lang="en-US" sz="2200" dirty="0"/>
              <a:t>Promotion for clinical faculty who have been instructors for at least 10 years</a:t>
            </a:r>
          </a:p>
          <a:p>
            <a:r>
              <a:rPr lang="en-US" sz="2200" dirty="0"/>
              <a:t>Evidence of substantial contributions and growth as a Clinician-Teacher</a:t>
            </a:r>
          </a:p>
          <a:p>
            <a:pPr lvl="1"/>
            <a:r>
              <a:rPr lang="en-US" dirty="0"/>
              <a:t>Teaching</a:t>
            </a:r>
          </a:p>
          <a:p>
            <a:pPr lvl="1"/>
            <a:r>
              <a:rPr lang="en-US" dirty="0"/>
              <a:t>Clinical practice and care</a:t>
            </a:r>
          </a:p>
          <a:p>
            <a:pPr lvl="1"/>
            <a:r>
              <a:rPr lang="en-US" dirty="0"/>
              <a:t>Citizenship/Leadership</a:t>
            </a:r>
          </a:p>
          <a:p>
            <a:r>
              <a:rPr lang="en-US" sz="2200" dirty="0"/>
              <a:t>No requirement for written scholarship</a:t>
            </a:r>
          </a:p>
          <a:p>
            <a:r>
              <a:rPr lang="en-US" sz="2200" dirty="0"/>
              <a:t>No requirement for external letters of evaluation (need 3 with at least 2 internal)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Longer Service FAQs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will a Longer Service promotion affect my title?</a:t>
            </a:r>
          </a:p>
          <a:p>
            <a:r>
              <a:rPr lang="en-US" dirty="0"/>
              <a:t>Is this mechanism open to investigators?</a:t>
            </a:r>
          </a:p>
          <a:p>
            <a:r>
              <a:rPr lang="en-US" dirty="0"/>
              <a:t>What kind of teaching counts for Longer Service promotion?</a:t>
            </a:r>
          </a:p>
          <a:p>
            <a:r>
              <a:rPr lang="en-US" dirty="0"/>
              <a:t>What kind of clinical service counts for Longer Service promotion? </a:t>
            </a:r>
          </a:p>
          <a:p>
            <a:r>
              <a:rPr lang="en-US" dirty="0"/>
              <a:t>Can I go forward to Associate Professor? </a:t>
            </a:r>
          </a:p>
        </p:txBody>
      </p:sp>
    </p:spTree>
    <p:extLst>
      <p:ext uri="{BB962C8B-B14F-4D97-AF65-F5344CB8AC3E}">
        <p14:creationId xmlns:p14="http://schemas.microsoft.com/office/powerpoint/2010/main" val="1327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Disclosures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</a:rPr>
              <a:t>No disclosures to make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Longer Service Review Process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Committee meets 5 times a year</a:t>
            </a:r>
          </a:p>
          <a:p>
            <a:r>
              <a:rPr lang="en-US" dirty="0"/>
              <a:t>Each case is reviewed by a member who is not in the candidate’s department or hospital</a:t>
            </a:r>
          </a:p>
          <a:p>
            <a:r>
              <a:rPr lang="en-US" dirty="0"/>
              <a:t>Committee discussion focuses on teaching and other contributions</a:t>
            </a:r>
          </a:p>
          <a:p>
            <a:r>
              <a:rPr lang="en-US" dirty="0"/>
              <a:t>Vote by secret ballot is advisory to the </a:t>
            </a:r>
            <a:r>
              <a:rPr lang="en-US" dirty="0" smtClean="0"/>
              <a:t>Dean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C00000"/>
                </a:solidFill>
              </a:rPr>
              <a:t>Final Steps for Both Promotion Pathways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Reviewed in the Dean’s Office</a:t>
            </a:r>
          </a:p>
          <a:p>
            <a:r>
              <a:rPr lang="en-US" dirty="0"/>
              <a:t>Sent to the Provost for review</a:t>
            </a:r>
          </a:p>
          <a:p>
            <a:r>
              <a:rPr lang="en-US" dirty="0"/>
              <a:t>Once approved by the Provost, the Department Head is notified</a:t>
            </a:r>
          </a:p>
          <a:p>
            <a:r>
              <a:rPr lang="en-US" dirty="0"/>
              <a:t>Department notifies the candidate  </a:t>
            </a:r>
          </a:p>
          <a:p>
            <a:r>
              <a:rPr lang="en-US" dirty="0"/>
              <a:t>Promotion is dated the first day of the month it was reviewed by the </a:t>
            </a:r>
            <a:r>
              <a:rPr lang="en-US" dirty="0" smtClean="0"/>
              <a:t>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3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C00000"/>
                </a:solidFill>
              </a:rPr>
              <a:t>Most Common Reasons for Not Succeeding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391400" cy="4191000"/>
          </a:xfrm>
        </p:spPr>
        <p:txBody>
          <a:bodyPr/>
          <a:lstStyle/>
          <a:p>
            <a:r>
              <a:rPr lang="en-US" sz="1800" dirty="0"/>
              <a:t>Assistant Professor – P&amp;R</a:t>
            </a:r>
          </a:p>
          <a:p>
            <a:pPr lvl="1"/>
            <a:r>
              <a:rPr lang="en-US" dirty="0"/>
              <a:t>Insufficient scholarship</a:t>
            </a:r>
          </a:p>
          <a:p>
            <a:pPr lvl="1"/>
            <a:r>
              <a:rPr lang="en-US" dirty="0" smtClean="0"/>
              <a:t>Lack </a:t>
            </a:r>
            <a:r>
              <a:rPr lang="en-US" dirty="0"/>
              <a:t>of recent </a:t>
            </a:r>
            <a:r>
              <a:rPr lang="en-US" dirty="0" smtClean="0"/>
              <a:t>scholarship</a:t>
            </a:r>
          </a:p>
          <a:p>
            <a:pPr lvl="1"/>
            <a:r>
              <a:rPr lang="en-US" dirty="0"/>
              <a:t>Inadequate </a:t>
            </a:r>
            <a:r>
              <a:rPr lang="en-US" dirty="0" smtClean="0"/>
              <a:t>teaching</a:t>
            </a:r>
            <a:endParaRPr lang="en-US" dirty="0"/>
          </a:p>
          <a:p>
            <a:pPr lvl="1"/>
            <a:r>
              <a:rPr lang="en-US" dirty="0"/>
              <a:t>Unsupportive letters</a:t>
            </a:r>
          </a:p>
          <a:p>
            <a:pPr lvl="1"/>
            <a:r>
              <a:rPr lang="en-US" dirty="0"/>
              <a:t>For investigators, no clear path to independence</a:t>
            </a:r>
          </a:p>
          <a:p>
            <a:pPr marL="285750" indent="-285750"/>
            <a:r>
              <a:rPr lang="en-US" sz="1800" dirty="0" smtClean="0"/>
              <a:t>Associate </a:t>
            </a:r>
            <a:r>
              <a:rPr lang="en-US" sz="1800" dirty="0"/>
              <a:t>Professor – all of the above plus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US" dirty="0"/>
              <a:t>Lack of a national reputation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US" dirty="0"/>
              <a:t>Lack of independence from mentors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US" dirty="0"/>
              <a:t>Insufficient teaching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US" dirty="0"/>
              <a:t>Lack of innovation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693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267200" cy="552225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648200" y="147917"/>
            <a:ext cx="0" cy="5719483"/>
          </a:xfrm>
          <a:prstGeom prst="line">
            <a:avLst/>
          </a:prstGeom>
          <a:ln>
            <a:solidFill>
              <a:srgbClr val="C992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"/>
            <a:ext cx="4104770" cy="55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1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8755"/>
            <a:ext cx="7696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C00000"/>
                </a:solidFill>
              </a:rPr>
              <a:t>Part-time versus Full-time </a:t>
            </a:r>
            <a:r>
              <a:rPr lang="en-US" sz="3200" dirty="0">
                <a:solidFill>
                  <a:srgbClr val="C00000"/>
                </a:solidFill>
              </a:rPr>
              <a:t>T</a:t>
            </a:r>
            <a:r>
              <a:rPr lang="en-US" sz="3200" dirty="0" smtClean="0">
                <a:solidFill>
                  <a:srgbClr val="C00000"/>
                </a:solidFill>
              </a:rPr>
              <a:t>itles</a:t>
            </a:r>
            <a:endParaRPr lang="en-US" sz="3200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u="sng" dirty="0" smtClean="0"/>
              <a:t>&gt;</a:t>
            </a:r>
            <a:r>
              <a:rPr lang="en-US" sz="2000" b="1" dirty="0" smtClean="0"/>
              <a:t> 4 days </a:t>
            </a:r>
            <a:r>
              <a:rPr lang="en-US" sz="2000" dirty="0"/>
              <a:t>per </a:t>
            </a:r>
            <a:r>
              <a:rPr lang="en-US" sz="2000" dirty="0" smtClean="0"/>
              <a:t>week: </a:t>
            </a:r>
            <a:r>
              <a:rPr lang="en-US" sz="2000" dirty="0"/>
              <a:t>may be considered for a full-time ladder appointment (e.g., Associate Professor</a:t>
            </a:r>
            <a:r>
              <a:rPr lang="en-US" sz="2000" dirty="0" smtClean="0"/>
              <a:t>); may spend up to 1 of those 4 days working at an ‘affiliate of an affiliate’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b="1" dirty="0"/>
              <a:t>1 to &lt; </a:t>
            </a:r>
            <a:r>
              <a:rPr lang="en-US" sz="2000" b="1" dirty="0" smtClean="0"/>
              <a:t>4 days </a:t>
            </a:r>
            <a:r>
              <a:rPr lang="en-US" sz="2000" dirty="0"/>
              <a:t>per week: may be considered for a part-time ladder appointment (e.g., Associate Professor, Part-time</a:t>
            </a:r>
            <a:r>
              <a:rPr lang="en-US" sz="2000" dirty="0" smtClean="0"/>
              <a:t>) if at least 1 day at a primary affiliate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b="1" dirty="0"/>
              <a:t>&lt;1 day </a:t>
            </a:r>
            <a:r>
              <a:rPr lang="en-US" sz="2000" dirty="0"/>
              <a:t>per </a:t>
            </a:r>
            <a:r>
              <a:rPr lang="en-US" sz="2000" dirty="0" smtClean="0"/>
              <a:t>week at a primary affiliate: </a:t>
            </a:r>
            <a:r>
              <a:rPr lang="en-US" sz="2000" dirty="0"/>
              <a:t>Lecturer or Senior </a:t>
            </a:r>
            <a:r>
              <a:rPr lang="en-US" sz="2000" dirty="0" smtClean="0"/>
              <a:t>Lecturer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dirty="0"/>
              <a:t>Exceptional pathway for global </a:t>
            </a:r>
            <a:r>
              <a:rPr lang="en-US" sz="2000" dirty="0" smtClean="0"/>
              <a:t>and community health </a:t>
            </a:r>
            <a:r>
              <a:rPr lang="en-US" sz="2000" dirty="0"/>
              <a:t>roles</a:t>
            </a:r>
          </a:p>
          <a:p>
            <a:pPr eaLnBrk="1" hangingPunct="1"/>
            <a:endParaRPr lang="en-US" sz="2200" dirty="0" smtClean="0">
              <a:latin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US" sz="22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One man’s story…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114800" y="1600200"/>
            <a:ext cx="4191000" cy="4191000"/>
          </a:xfrm>
        </p:spPr>
        <p:txBody>
          <a:bodyPr/>
          <a:lstStyle/>
          <a:p>
            <a:pPr marL="184150" indent="0">
              <a:buNone/>
            </a:pPr>
            <a:r>
              <a:rPr lang="en-US" sz="2000" dirty="0"/>
              <a:t>John Enders (1897-1985)</a:t>
            </a:r>
          </a:p>
          <a:p>
            <a:r>
              <a:rPr lang="en-US" sz="1600" dirty="0"/>
              <a:t>Joined the HMS faculty in 1930 as an instructor</a:t>
            </a:r>
          </a:p>
          <a:p>
            <a:r>
              <a:rPr lang="en-US" sz="1600" dirty="0"/>
              <a:t>In 1954, he won the Nobel Prize in Physiology or Medicine for his discovery that polio virus could be grown in a variety of tissues, laying the groundwork for development of the polio vaccine</a:t>
            </a:r>
          </a:p>
          <a:p>
            <a:r>
              <a:rPr lang="en-US" sz="1600" dirty="0"/>
              <a:t>In 1956, he was promoted to Professor at Harvard Medical School</a:t>
            </a:r>
          </a:p>
          <a:p>
            <a:endParaRPr lang="en-US" dirty="0"/>
          </a:p>
        </p:txBody>
      </p:sp>
      <p:pic>
        <p:nvPicPr>
          <p:cNvPr id="5" name="Content Placeholder 4" descr="Ende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00200"/>
            <a:ext cx="2735677" cy="4212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9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Why Seek Promotion?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1800" dirty="0"/>
              <a:t>Increase opportunities and effectiveness locally and outside Harvard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800" dirty="0"/>
              <a:t>Serve as a role model for students and trainees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800" dirty="0"/>
              <a:t>Obtain official recognition for accomplishment from the University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800" dirty="0"/>
              <a:t>Become a voting member of the faculty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800" dirty="0"/>
              <a:t>Increase the term of your appointment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800" dirty="0"/>
              <a:t>Possibly increase compensation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72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Promotion Basics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Tenure clock only in the basic and social sciences – 11 years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No quotas for promotions by department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No required time at rank until promotion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Initial promotion decision made at the department level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For eligible cases, faculty may start at the assistant professor level after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training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Faculty Ranks at HMS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91400" cy="43434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pitchFamily="34" charset="0"/>
                <a:cs typeface="Arial" pitchFamily="34" charset="0"/>
              </a:rPr>
              <a:t>Instructor: “Promise”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Assistant Professor: “Demonstrated Promise”</a:t>
            </a:r>
          </a:p>
          <a:p>
            <a:pPr lvl="1" eaLnBrk="1" hangingPunct="1"/>
            <a:r>
              <a:rPr lang="en-US" sz="2000" dirty="0">
                <a:latin typeface="Arial" pitchFamily="34" charset="0"/>
                <a:cs typeface="Arial" pitchFamily="34" charset="0"/>
              </a:rPr>
              <a:t>Reputation may be “within the walls” of HMS and the local community only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Associate Professor: “Promise Realized”</a:t>
            </a:r>
          </a:p>
          <a:p>
            <a:pPr lvl="1" eaLnBrk="1" hangingPunct="1"/>
            <a:r>
              <a:rPr lang="en-US" sz="2000" dirty="0">
                <a:latin typeface="Arial" pitchFamily="34" charset="0"/>
                <a:cs typeface="Arial" pitchFamily="34" charset="0"/>
              </a:rPr>
              <a:t>Broader reputation outside the local area (usually national)</a:t>
            </a:r>
          </a:p>
          <a:p>
            <a:pPr lvl="1" eaLnBrk="1" hangingPunct="1"/>
            <a:r>
              <a:rPr lang="en-US" sz="2000" dirty="0">
                <a:latin typeface="Arial" pitchFamily="34" charset="0"/>
                <a:cs typeface="Arial" pitchFamily="34" charset="0"/>
              </a:rPr>
              <a:t>Significant accomplishments since promotion to assistant professor</a:t>
            </a:r>
          </a:p>
          <a:p>
            <a:pPr lvl="1" eaLnBrk="1" hangingPunct="1"/>
            <a:r>
              <a:rPr lang="en-US" sz="2000" dirty="0">
                <a:latin typeface="Arial" pitchFamily="34" charset="0"/>
                <a:cs typeface="Arial" pitchFamily="34" charset="0"/>
              </a:rPr>
              <a:t>Evidence of independence in role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Professor: “Extraordinary Accomplishment”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74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Appointments by Rank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278931"/>
              </p:ext>
            </p:extLst>
          </p:nvPr>
        </p:nvGraphicFramePr>
        <p:xfrm>
          <a:off x="457200" y="1447800"/>
          <a:ext cx="8248651" cy="435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287119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Confidential – Do </a:t>
            </a:r>
            <a:r>
              <a:rPr lang="en-US" sz="1400" dirty="0"/>
              <a:t>n</a:t>
            </a:r>
            <a:r>
              <a:rPr lang="en-US" sz="1400" dirty="0" smtClean="0"/>
              <a:t>ot </a:t>
            </a:r>
            <a:r>
              <a:rPr lang="en-US" sz="1400" dirty="0"/>
              <a:t>p</a:t>
            </a:r>
            <a:r>
              <a:rPr lang="en-US" sz="1400" dirty="0" smtClean="0"/>
              <a:t>ublish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10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Two Paths to Assistant Professor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Promotions and Reappointments Committee (P&amp;R)</a:t>
            </a:r>
          </a:p>
          <a:p>
            <a:pPr lvl="1"/>
            <a:r>
              <a:rPr lang="en-US" dirty="0"/>
              <a:t>Area of Excellence</a:t>
            </a:r>
          </a:p>
          <a:p>
            <a:pPr lvl="1"/>
            <a:r>
              <a:rPr lang="en-US" dirty="0"/>
              <a:t>Scholarship</a:t>
            </a:r>
            <a:br>
              <a:rPr lang="en-US" dirty="0"/>
            </a:br>
            <a:endParaRPr lang="en-US" dirty="0"/>
          </a:p>
          <a:p>
            <a:r>
              <a:rPr lang="en-US" dirty="0"/>
              <a:t>Longer Service Committee</a:t>
            </a:r>
          </a:p>
          <a:p>
            <a:pPr lvl="1"/>
            <a:r>
              <a:rPr lang="en-US" dirty="0"/>
              <a:t>Continuous growth as a teacher for </a:t>
            </a:r>
            <a:r>
              <a:rPr lang="en-US" u="sng" dirty="0"/>
              <a:t>&gt;</a:t>
            </a:r>
            <a:r>
              <a:rPr lang="en-US" dirty="0"/>
              <a:t>10 </a:t>
            </a:r>
            <a:r>
              <a:rPr lang="en-US" dirty="0" smtClean="0"/>
              <a:t>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Creating a Promotion Profile</a:t>
            </a:r>
            <a:endParaRPr lang="en-US" sz="36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91400" cy="457200"/>
          </a:xfrm>
        </p:spPr>
        <p:txBody>
          <a:bodyPr>
            <a:normAutofit/>
          </a:bodyPr>
          <a:lstStyle/>
          <a:p>
            <a:pPr algn="ctr"/>
            <a:r>
              <a:rPr lang="en-US" sz="1150" b="1" dirty="0" smtClean="0"/>
              <a:t>Select ONE Area of Excellence representing the major area of contribution, achievement, and impact.</a:t>
            </a:r>
            <a:endParaRPr lang="en-US" sz="115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6044628"/>
              </p:ext>
            </p:extLst>
          </p:nvPr>
        </p:nvGraphicFramePr>
        <p:xfrm>
          <a:off x="457200" y="18288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295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Distribution of </a:t>
            </a:r>
            <a:r>
              <a:rPr lang="en-US" dirty="0" smtClean="0">
                <a:solidFill>
                  <a:srgbClr val="C00000"/>
                </a:solidFill>
              </a:rPr>
              <a:t>Junior Promotions </a:t>
            </a:r>
            <a:r>
              <a:rPr lang="en-US" dirty="0">
                <a:solidFill>
                  <a:srgbClr val="C00000"/>
                </a:solidFill>
              </a:rPr>
              <a:t>and Appointments by Criteria AY </a:t>
            </a:r>
            <a:r>
              <a:rPr lang="en-US" dirty="0" smtClean="0">
                <a:solidFill>
                  <a:srgbClr val="C00000"/>
                </a:solidFill>
              </a:rPr>
              <a:t>16-17</a:t>
            </a:r>
            <a:endParaRPr lang="en-US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515180"/>
              </p:ext>
            </p:extLst>
          </p:nvPr>
        </p:nvGraphicFramePr>
        <p:xfrm>
          <a:off x="609600" y="13716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7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HMS">
      <a:dk1>
        <a:srgbClr val="1E1E1E"/>
      </a:dk1>
      <a:lt1>
        <a:sysClr val="window" lastClr="FFFFFF"/>
      </a:lt1>
      <a:dk2>
        <a:srgbClr val="1F497D"/>
      </a:dk2>
      <a:lt2>
        <a:srgbClr val="EEECE1"/>
      </a:lt2>
      <a:accent1>
        <a:srgbClr val="A51C30"/>
      </a:accent1>
      <a:accent2>
        <a:srgbClr val="8C8179"/>
      </a:accent2>
      <a:accent3>
        <a:srgbClr val="8996A0"/>
      </a:accent3>
      <a:accent4>
        <a:srgbClr val="F3F3F1"/>
      </a:accent4>
      <a:accent5>
        <a:srgbClr val="BAC5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_Griffin">
  <a:themeElements>
    <a:clrScheme name="Amy 1">
      <a:dk1>
        <a:srgbClr val="4D4D4D"/>
      </a:dk1>
      <a:lt1>
        <a:srgbClr val="FFFFFF"/>
      </a:lt1>
      <a:dk2>
        <a:srgbClr val="4D4D4D"/>
      </a:dk2>
      <a:lt2>
        <a:srgbClr val="E9E9E3"/>
      </a:lt2>
      <a:accent1>
        <a:srgbClr val="AB011E"/>
      </a:accent1>
      <a:accent2>
        <a:srgbClr val="AB011E"/>
      </a:accent2>
      <a:accent3>
        <a:srgbClr val="AB011E"/>
      </a:accent3>
      <a:accent4>
        <a:srgbClr val="AB011E"/>
      </a:accent4>
      <a:accent5>
        <a:srgbClr val="AB011E"/>
      </a:accent5>
      <a:accent6>
        <a:srgbClr val="AB011E"/>
      </a:accent6>
      <a:hlink>
        <a:srgbClr val="50758C"/>
      </a:hlink>
      <a:folHlink>
        <a:srgbClr val="B781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MS_Brand_Theme">
  <a:themeElements>
    <a:clrScheme name="Amy 1">
      <a:dk1>
        <a:srgbClr val="4D4D4D"/>
      </a:dk1>
      <a:lt1>
        <a:srgbClr val="FFFFFF"/>
      </a:lt1>
      <a:dk2>
        <a:srgbClr val="4D4D4D"/>
      </a:dk2>
      <a:lt2>
        <a:srgbClr val="E9E9E3"/>
      </a:lt2>
      <a:accent1>
        <a:srgbClr val="B78123"/>
      </a:accent1>
      <a:accent2>
        <a:srgbClr val="AB011E"/>
      </a:accent2>
      <a:accent3>
        <a:srgbClr val="AB011E"/>
      </a:accent3>
      <a:accent4>
        <a:srgbClr val="AB011E"/>
      </a:accent4>
      <a:accent5>
        <a:srgbClr val="AB011E"/>
      </a:accent5>
      <a:accent6>
        <a:srgbClr val="AB011E"/>
      </a:accent6>
      <a:hlink>
        <a:srgbClr val="50758C"/>
      </a:hlink>
      <a:folHlink>
        <a:srgbClr val="B781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C9921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6571</TotalTime>
  <Words>1017</Words>
  <Application>Microsoft Office PowerPoint</Application>
  <PresentationFormat>On-screen Show (4:3)</PresentationFormat>
  <Paragraphs>180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MS PGothic</vt:lpstr>
      <vt:lpstr>MS PGothic</vt:lpstr>
      <vt:lpstr>Anziano Pro</vt:lpstr>
      <vt:lpstr>Arial</vt:lpstr>
      <vt:lpstr>BentonSans-Medium</vt:lpstr>
      <vt:lpstr>Calibri</vt:lpstr>
      <vt:lpstr>Georgia</vt:lpstr>
      <vt:lpstr>Lucida Grande</vt:lpstr>
      <vt:lpstr>Verdana</vt:lpstr>
      <vt:lpstr>Wingdings</vt:lpstr>
      <vt:lpstr>Default Theme</vt:lpstr>
      <vt:lpstr>No_Griffin</vt:lpstr>
      <vt:lpstr>1_HMS_Brand_Theme</vt:lpstr>
      <vt:lpstr>Promotion at Harvard Medical School</vt:lpstr>
      <vt:lpstr>Disclosures</vt:lpstr>
      <vt:lpstr>Why Seek Promotion?</vt:lpstr>
      <vt:lpstr>Promotion Basics</vt:lpstr>
      <vt:lpstr>Faculty Ranks at HMS</vt:lpstr>
      <vt:lpstr>Appointments by Rank</vt:lpstr>
      <vt:lpstr>Two Paths to Assistant Professor</vt:lpstr>
      <vt:lpstr>Creating a Promotion Profile</vt:lpstr>
      <vt:lpstr>Distribution of Junior Promotions and Appointments by Criteria AY 16-17</vt:lpstr>
      <vt:lpstr>Role of Significant Supporting Activities</vt:lpstr>
      <vt:lpstr>Teaching Requirements</vt:lpstr>
      <vt:lpstr>Assistant vs. Associate Metrics</vt:lpstr>
      <vt:lpstr>Assistant and Associate Professor Promotion Process</vt:lpstr>
      <vt:lpstr>What arrives at Faculty Affairs?</vt:lpstr>
      <vt:lpstr>Review in the Office for Faculty Affairs</vt:lpstr>
      <vt:lpstr>Promotions Milestone Website</vt:lpstr>
      <vt:lpstr>P&amp;R Process for Review of Candidates</vt:lpstr>
      <vt:lpstr>Longer Service Criteria</vt:lpstr>
      <vt:lpstr>Longer Service FAQs</vt:lpstr>
      <vt:lpstr>Longer Service Review Process</vt:lpstr>
      <vt:lpstr>Final Steps for Both Promotion Pathways</vt:lpstr>
      <vt:lpstr>Most Common Reasons for Not Succeeding</vt:lpstr>
      <vt:lpstr>PowerPoint Presentation</vt:lpstr>
      <vt:lpstr>Part-time versus Full-time Titles</vt:lpstr>
      <vt:lpstr>One man’s story…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Slide: Presentation Title</dc:title>
  <dc:creator>O'Connor, Laurie J</dc:creator>
  <cp:lastModifiedBy>O'Connor, Laurie J</cp:lastModifiedBy>
  <cp:revision>91</cp:revision>
  <dcterms:created xsi:type="dcterms:W3CDTF">2012-11-07T15:56:55Z</dcterms:created>
  <dcterms:modified xsi:type="dcterms:W3CDTF">2018-01-30T19:46:25Z</dcterms:modified>
</cp:coreProperties>
</file>